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6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6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EBEE7-2E02-4621-A988-D590355EE9B9}" type="datetimeFigureOut">
              <a:rPr lang="en-GB" smtClean="0"/>
              <a:pPr/>
              <a:t>20/10/2011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BACB5-5B5B-443F-9244-665F734806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25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94C8-288E-4582-A607-EB3A9EEADF5C}" type="datetime1">
              <a:rPr lang="en-GB" smtClean="0"/>
              <a:pPr/>
              <a:t>20/10/2011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94D-BEF0-4E48-B7A0-7B25B402969D}" type="datetime1">
              <a:rPr lang="en-GB" smtClean="0"/>
              <a:pPr/>
              <a:t>20/10/2011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DB42-1E9C-4AC8-A7EF-519A5A0207B3}" type="datetime1">
              <a:rPr lang="en-GB" smtClean="0"/>
              <a:pPr/>
              <a:t>20/10/2011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D9A1-259F-404A-8A3E-215AD5449638}" type="datetime1">
              <a:rPr lang="en-GB" smtClean="0"/>
              <a:pPr/>
              <a:t>20/10/2011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3E7A-9165-427A-99DA-5D8F49859BBA}" type="datetime1">
              <a:rPr lang="en-GB" smtClean="0"/>
              <a:pPr/>
              <a:t>20/10/2011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B4E1-5C93-449E-9D03-1FBA807C2476}" type="datetime1">
              <a:rPr lang="en-GB" smtClean="0"/>
              <a:pPr/>
              <a:t>20/10/2011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4475-A01F-470A-AA07-48ED9AEF8F6B}" type="datetime1">
              <a:rPr lang="en-GB" smtClean="0"/>
              <a:pPr/>
              <a:t>20/10/2011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30D5-8B47-480B-9CDB-40F7C8E6E0EB}" type="datetime1">
              <a:rPr lang="en-GB" smtClean="0"/>
              <a:pPr/>
              <a:t>20/10/2011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E77D-55DB-4B11-BF7F-2FBF942B4080}" type="datetime1">
              <a:rPr lang="en-GB" smtClean="0"/>
              <a:pPr/>
              <a:t>20/10/2011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E26A-C5EA-444E-9092-9A8B0E0511B7}" type="datetime1">
              <a:rPr lang="en-GB" smtClean="0"/>
              <a:pPr/>
              <a:t>20/10/2011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D6B7-CE03-43C0-9D34-E8B06CC13431}" type="datetime1">
              <a:rPr lang="en-GB" smtClean="0"/>
              <a:pPr/>
              <a:t>20/10/2011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141BA-4F47-4F4F-B5EC-5B8CF472356B}" type="datetime1">
              <a:rPr lang="en-GB" smtClean="0"/>
              <a:pPr/>
              <a:t>20/10/2011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amatecon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www.computersharingcentre.com/cours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492896"/>
            <a:ext cx="77724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Computer Sharing Centre </a:t>
            </a:r>
            <a:r>
              <a:rPr lang="en-US" dirty="0"/>
              <a:t/>
            </a:r>
            <a:br>
              <a:rPr lang="en-US" dirty="0"/>
            </a:br>
            <a:r>
              <a:rPr lang="en-US" sz="3800" b="1" dirty="0">
                <a:solidFill>
                  <a:schemeClr val="accent6"/>
                </a:solidFill>
              </a:rPr>
              <a:t>First</a:t>
            </a:r>
            <a:r>
              <a:rPr lang="en-US" sz="3800" dirty="0"/>
              <a:t> Instructor Training Presentation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4397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to expect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10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5220072" y="4581128"/>
            <a:ext cx="3888432" cy="100811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This is a picture of the Instructor adjusting the monitor after the student has sat down – not best 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</a:rPr>
              <a:t>practise,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she looks tense as her space is being invaded!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23528" y="1196752"/>
            <a:ext cx="8496944" cy="492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Instructor approach – just for fun…</a:t>
            </a:r>
            <a:endParaRPr lang="en-US" sz="22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2110" y="1547500"/>
            <a:ext cx="7170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lvl="1" indent="0">
              <a:buNone/>
            </a:pPr>
            <a:r>
              <a:rPr lang="en-GB" dirty="0">
                <a:latin typeface="Calibri" pitchFamily="34" charset="0"/>
                <a:cs typeface="Calibri" pitchFamily="34" charset="0"/>
              </a:rPr>
              <a:t>from </a:t>
            </a:r>
            <a:r>
              <a:rPr lang="en-GB" dirty="0" smtClean="0">
                <a:latin typeface="Calibri" pitchFamily="34" charset="0"/>
                <a:cs typeface="Calibri" pitchFamily="34" charset="0"/>
                <a:hlinkClick r:id="rId4"/>
              </a:rPr>
              <a:t>www.amatecon.com</a:t>
            </a:r>
            <a:r>
              <a:rPr lang="en-GB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en-GB" dirty="0">
                <a:latin typeface="Calibri" pitchFamily="34" charset="0"/>
                <a:cs typeface="Calibri" pitchFamily="34" charset="0"/>
              </a:rPr>
              <a:t>personal site! about that fish?</a:t>
            </a:r>
          </a:p>
        </p:txBody>
      </p:sp>
      <p:pic>
        <p:nvPicPr>
          <p:cNvPr id="10" name="Content Placeholder 10"/>
          <p:cNvPicPr>
            <a:picLocks noGrp="1" noChangeAspect="1"/>
          </p:cNvPicPr>
          <p:nvPr>
            <p:ph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88840"/>
            <a:ext cx="3096344" cy="22726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Rectangle 2"/>
          <p:cNvSpPr txBox="1">
            <a:spLocks/>
          </p:cNvSpPr>
          <p:nvPr/>
        </p:nvSpPr>
        <p:spPr>
          <a:xfrm>
            <a:off x="323528" y="2060848"/>
            <a:ext cx="4824536" cy="4464496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Improvements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“Give a man a fish; you have fed him for today. Teach a man to fish; and you will not have to listen to his incessant whining about how hungry he is</a:t>
            </a:r>
            <a:r>
              <a:rPr lang="en-GB" dirty="0" smtClean="0"/>
              <a:t>.”- </a:t>
            </a:r>
            <a:r>
              <a:rPr lang="en-GB" sz="2000" dirty="0" smtClean="0"/>
              <a:t>Author </a:t>
            </a:r>
            <a:r>
              <a:rPr lang="en-GB" sz="2000" dirty="0"/>
              <a:t>unknown </a:t>
            </a:r>
            <a:endParaRPr lang="en-GB" sz="20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/>
              <a:t>“</a:t>
            </a:r>
            <a:r>
              <a:rPr lang="en-GB" dirty="0"/>
              <a:t>Give a man a fish; you have fed him for today. Teach a man to fish; and you can sell him fishing equipment</a:t>
            </a:r>
            <a:r>
              <a:rPr lang="en-GB" dirty="0" smtClean="0"/>
              <a:t>.” </a:t>
            </a:r>
            <a:r>
              <a:rPr lang="en-GB" sz="2000" dirty="0" smtClean="0"/>
              <a:t>- Author </a:t>
            </a:r>
            <a:r>
              <a:rPr lang="en-GB" sz="2000" dirty="0"/>
              <a:t>unknown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Give a man a fish; you have fed him for today. Teach a man to use the Net and he won't bother you for weeks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.”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- Author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unknown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/>
              <a:t>“</a:t>
            </a:r>
            <a:r>
              <a:rPr lang="en-GB" dirty="0"/>
              <a:t>Teach a man to fish and you feed him for a lifetime. Unless he doesn't like sushi—then you also have to teach him to cook</a:t>
            </a:r>
            <a:r>
              <a:rPr lang="en-GB" dirty="0" smtClean="0"/>
              <a:t>.” </a:t>
            </a:r>
            <a:r>
              <a:rPr lang="en-GB" sz="2000" dirty="0" smtClean="0"/>
              <a:t>- </a:t>
            </a:r>
            <a:r>
              <a:rPr lang="en-GB" sz="2000" dirty="0" err="1" smtClean="0"/>
              <a:t>Auren</a:t>
            </a:r>
            <a:r>
              <a:rPr lang="en-GB" sz="2000" dirty="0" smtClean="0"/>
              <a:t> </a:t>
            </a:r>
            <a:r>
              <a:rPr lang="en-GB" sz="2000" dirty="0"/>
              <a:t>Hoffman, Herald Philosopher </a:t>
            </a:r>
          </a:p>
          <a:p>
            <a:pPr marL="320040" lvl="1" indent="0">
              <a:buNone/>
            </a:pPr>
            <a:endParaRPr lang="en-GB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594360" lvl="2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888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4397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The Courses website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11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1196752"/>
            <a:ext cx="7416824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www.computersharingcentre.com/courses</a:t>
            </a:r>
            <a:endParaRPr lang="en-US" sz="2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74320" lvl="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lvl="1" indent="0">
              <a:spcBef>
                <a:spcPts val="500"/>
              </a:spcBef>
              <a:buClr>
                <a:srgbClr val="60B5CC"/>
              </a:buClr>
              <a:buSzPct val="76000"/>
              <a:buNone/>
            </a:pPr>
            <a:endParaRPr lang="en-US" sz="23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2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40" y="1986644"/>
            <a:ext cx="3684012" cy="33274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273350" y="2067684"/>
            <a:ext cx="7416824" cy="1575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Download guides with username and </a:t>
            </a:r>
            <a:br>
              <a:rPr lang="en-US" sz="2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password</a:t>
            </a: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Give usernames and password </a:t>
            </a: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details</a:t>
            </a:r>
            <a:br>
              <a:rPr lang="en-US" sz="2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to trainees</a:t>
            </a:r>
            <a:endParaRPr lang="en-US" sz="2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lvl="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lvl="1" indent="0">
              <a:spcBef>
                <a:spcPts val="500"/>
              </a:spcBef>
              <a:buClr>
                <a:srgbClr val="60B5CC"/>
              </a:buClr>
              <a:buSzPct val="76000"/>
              <a:buNone/>
            </a:pPr>
            <a:endParaRPr lang="en-US" sz="23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2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4397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Poster Guides - vocabulary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12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196752"/>
            <a:ext cx="8208912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0" indent="-274320">
              <a:spcBef>
                <a:spcPts val="600"/>
              </a:spcBef>
              <a:spcAft>
                <a:spcPts val="600"/>
              </a:spcAft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Give out posters</a:t>
            </a:r>
          </a:p>
          <a:p>
            <a:pPr marL="548640" lvl="1" indent="-274320">
              <a:spcBef>
                <a:spcPts val="5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Remember: </a:t>
            </a:r>
            <a:r>
              <a:rPr lang="en-GB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All Instructors need to “</a:t>
            </a:r>
            <a:r>
              <a:rPr lang="en-GB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sing from the same song sheet</a:t>
            </a:r>
            <a:r>
              <a:rPr lang="en-GB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” approaching computers in the same way using the same support material</a:t>
            </a:r>
          </a:p>
          <a:p>
            <a:pPr marL="548640" lvl="1" indent="-274320">
              <a:spcBef>
                <a:spcPts val="5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 Poster Guides are very useful and give a focus to each 12 week term of lessons – the Instructors need to be familiar with them</a:t>
            </a:r>
          </a:p>
          <a:p>
            <a:pPr marL="274320" lvl="0" indent="-274320">
              <a:spcBef>
                <a:spcPts val="600"/>
              </a:spcBef>
              <a:spcAft>
                <a:spcPts val="600"/>
              </a:spcAft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Understanding your Desktop and Start Menu</a:t>
            </a:r>
          </a:p>
          <a:p>
            <a:pPr marL="274320" lvl="0" indent="-274320">
              <a:spcBef>
                <a:spcPts val="600"/>
              </a:spcBef>
              <a:spcAft>
                <a:spcPts val="600"/>
              </a:spcAft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Understanding what a “Window” is telling you</a:t>
            </a:r>
          </a:p>
          <a:p>
            <a:pPr marL="548640" lvl="1" indent="-274320">
              <a:spcBef>
                <a:spcPts val="5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How can Instructors reinforce the information in a poster guide?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Try 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 internet:</a:t>
            </a:r>
          </a:p>
          <a:p>
            <a:pPr marL="822960" lvl="2">
              <a:spcBef>
                <a:spcPts val="500"/>
              </a:spcBef>
              <a:spcAft>
                <a:spcPts val="600"/>
              </a:spcAft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r>
              <a:rPr lang="en-US" sz="1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Think of some key words e.g. “</a:t>
            </a:r>
            <a:r>
              <a:rPr lang="en-GB" sz="1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windows </a:t>
            </a:r>
            <a:r>
              <a:rPr lang="en-GB" sz="1800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xp</a:t>
            </a:r>
            <a:r>
              <a:rPr lang="en-GB" sz="1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desktop </a:t>
            </a:r>
            <a:r>
              <a:rPr lang="en-GB" sz="1800" b="1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en-GB" sz="1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start menu tutorial</a:t>
            </a:r>
            <a:r>
              <a:rPr lang="en-GB" sz="1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” and see what you get in Google. </a:t>
            </a:r>
            <a:endParaRPr lang="en-US" sz="18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3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4397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Keyboard navigation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13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216897"/>
            <a:ext cx="8640960" cy="3868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Keyboard use encourages the </a:t>
            </a:r>
            <a:r>
              <a:rPr lang="en-GB" sz="2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“fundamental approach to technology” 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that Instructors use</a:t>
            </a:r>
          </a:p>
          <a:p>
            <a:pPr marL="548640" lvl="1" indent="-274320">
              <a:spcBef>
                <a:spcPts val="5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GB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 screen is divided into active areas and clear symbols are given to indicate where the computer’s attention is (see Poster Guide</a:t>
            </a:r>
            <a:r>
              <a:rPr lang="en-GB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GB" sz="2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548640" lvl="1" indent="-274320">
              <a:spcBef>
                <a:spcPts val="5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GB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Repeated tasks like maximising, minimising and closing a window can be done with the </a:t>
            </a:r>
            <a:r>
              <a:rPr lang="en-GB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keyboard</a:t>
            </a:r>
            <a:endParaRPr lang="en-GB" sz="2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548640" lvl="1" indent="-274320">
              <a:spcBef>
                <a:spcPts val="5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GB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Logging on and signing into email can all be done on the keyboard</a:t>
            </a:r>
          </a:p>
          <a:p>
            <a:pPr marL="548640" lvl="1" indent="-274320">
              <a:spcBef>
                <a:spcPts val="5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GB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Microsoft applications are best used by people with the right terms to describe tasks e.g. font or alignment – using the keyboard encourages you to use these and save mouse clicks once you are familiar with the “short cut”</a:t>
            </a:r>
          </a:p>
          <a:p>
            <a:pPr marL="274320" lvl="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Practise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logging on, signing into email,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maximising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the window and zooming in – and remember over-use of the mouse causes RSI (Repetitive Strain Injury) resulting in severe hand and wrist pain!</a:t>
            </a:r>
          </a:p>
        </p:txBody>
      </p:sp>
    </p:spTree>
    <p:extLst>
      <p:ext uri="{BB962C8B-B14F-4D97-AF65-F5344CB8AC3E}">
        <p14:creationId xmlns:p14="http://schemas.microsoft.com/office/powerpoint/2010/main" val="35712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4397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Google search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14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216897"/>
            <a:ext cx="8640960" cy="3868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 internet cannot speak – you have to communicate in text so words are the currency. </a:t>
            </a:r>
            <a:endParaRPr lang="en-US" sz="2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lvl="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Understanding </a:t>
            </a:r>
            <a:r>
              <a:rPr lang="en-US" sz="2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how to do a search in Google opens up the world wide web of information!</a:t>
            </a:r>
          </a:p>
          <a:p>
            <a:pPr marL="274320" lvl="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Try and find useful teaching on how t o use “Internet Explorer”</a:t>
            </a:r>
          </a:p>
        </p:txBody>
      </p:sp>
    </p:spTree>
    <p:extLst>
      <p:ext uri="{BB962C8B-B14F-4D97-AF65-F5344CB8AC3E}">
        <p14:creationId xmlns:p14="http://schemas.microsoft.com/office/powerpoint/2010/main" val="287043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4397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Summary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15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052736"/>
            <a:ext cx="8640960" cy="6028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0" indent="-274320">
              <a:spcBef>
                <a:spcPts val="600"/>
              </a:spcBef>
              <a:spcAft>
                <a:spcPts val="500"/>
              </a:spcAft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What to expect?</a:t>
            </a:r>
          </a:p>
          <a:p>
            <a:pPr marL="548640" lvl="1" indent="-274320">
              <a:spcBef>
                <a:spcPts val="50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Principles behind Computer Sharing </a:t>
            </a:r>
            <a:r>
              <a:rPr lang="en-US" sz="22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Centres</a:t>
            </a:r>
            <a:r>
              <a:rPr lang="en-US" sz="2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– </a:t>
            </a:r>
          </a:p>
          <a:p>
            <a:pPr marL="822960" lvl="2">
              <a:spcBef>
                <a:spcPts val="500"/>
              </a:spcBef>
              <a:spcAft>
                <a:spcPts val="500"/>
              </a:spcAft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r>
              <a:rPr lang="en-US" sz="2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 Computer Sharing Centre is a </a:t>
            </a:r>
            <a:r>
              <a:rPr lang="en-US" sz="2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high quality learning environment </a:t>
            </a:r>
            <a:r>
              <a:rPr lang="en-US" sz="2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- enabling its members to use the internet </a:t>
            </a:r>
            <a:r>
              <a:rPr lang="en-US" sz="2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 way they want*, when they want</a:t>
            </a:r>
            <a:r>
              <a:rPr lang="en-US" sz="2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– so that they can enjoy the benefits</a:t>
            </a:r>
          </a:p>
          <a:p>
            <a:pPr marL="548640" lvl="1" indent="-274320">
              <a:spcBef>
                <a:spcPts val="50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Profile of a Computer Sharing Centre Instructor – “leading the way”</a:t>
            </a:r>
          </a:p>
          <a:p>
            <a:pPr marL="822960" lvl="2">
              <a:spcBef>
                <a:spcPts val="500"/>
              </a:spcBef>
              <a:spcAft>
                <a:spcPts val="500"/>
              </a:spcAft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r>
              <a:rPr lang="en-US" sz="2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Good with people, articulate, patient and kind, reliable and presentable – a regular user of the internet!</a:t>
            </a:r>
          </a:p>
          <a:p>
            <a:pPr marL="548640" lvl="1" indent="-274320">
              <a:spcBef>
                <a:spcPts val="50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Instructor’s approach </a:t>
            </a:r>
          </a:p>
          <a:p>
            <a:pPr marL="822960" lvl="2">
              <a:spcBef>
                <a:spcPts val="500"/>
              </a:spcBef>
              <a:spcAft>
                <a:spcPts val="500"/>
              </a:spcAft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r>
              <a:rPr lang="en-US" sz="2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Instructor’s approach to teaching - </a:t>
            </a:r>
            <a:r>
              <a:rPr lang="en-US" sz="22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en-GB" sz="22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Give a man a fish; you have fed him for today. Teach a man to fish; and you have fed him for a lifetime” </a:t>
            </a:r>
            <a:endParaRPr lang="en-US" sz="2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GB" sz="1600" i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92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4397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Summary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16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052736"/>
            <a:ext cx="8640960" cy="6028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0" indent="-274320">
              <a:spcBef>
                <a:spcPts val="600"/>
              </a:spcBef>
              <a:spcAft>
                <a:spcPts val="500"/>
              </a:spcAft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Courses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site </a:t>
            </a:r>
            <a:r>
              <a:rPr lang="en-US" sz="2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“singing from the same song sheet”</a:t>
            </a:r>
          </a:p>
          <a:p>
            <a:pPr marL="274320" lvl="0" indent="-274320">
              <a:spcBef>
                <a:spcPts val="600"/>
              </a:spcBef>
              <a:spcAft>
                <a:spcPts val="500"/>
              </a:spcAft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Poster guides </a:t>
            </a:r>
            <a:r>
              <a:rPr lang="en-US" sz="2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for vocabulary - to take away and learn</a:t>
            </a:r>
          </a:p>
          <a:p>
            <a:pPr marL="274320" lvl="0" indent="-274320">
              <a:spcBef>
                <a:spcPts val="600"/>
              </a:spcBef>
              <a:spcAft>
                <a:spcPts val="500"/>
              </a:spcAft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Google search </a:t>
            </a:r>
            <a:r>
              <a:rPr lang="en-US" sz="2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with A4 guide – to aid independent learning</a:t>
            </a:r>
          </a:p>
          <a:p>
            <a:pPr marL="274320" lvl="0" indent="-274320">
              <a:spcBef>
                <a:spcPts val="600"/>
              </a:spcBef>
              <a:spcAft>
                <a:spcPts val="500"/>
              </a:spcAft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Keyboard navigation </a:t>
            </a:r>
            <a:r>
              <a:rPr lang="en-US" sz="2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(to be continued in the Centre)</a:t>
            </a:r>
          </a:p>
          <a:p>
            <a:pPr marL="548640" lvl="1" indent="-274320">
              <a:spcBef>
                <a:spcPts val="50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Move to Computer Sharing Centre after presentation and learn the principles of keyboard navigation</a:t>
            </a:r>
          </a:p>
          <a:p>
            <a:pPr marL="274320" lvl="1" indent="-274320">
              <a:spcBef>
                <a:spcPts val="600"/>
              </a:spcBef>
              <a:spcAft>
                <a:spcPts val="500"/>
              </a:spcAft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Start to learn Poster Guides, Google search terms and </a:t>
            </a:r>
            <a:r>
              <a:rPr lang="en-US" sz="2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arrange to come in and observe lessons starting at 11.20 and finishing at 12.30</a:t>
            </a:r>
          </a:p>
          <a:p>
            <a:pPr marL="594360" lvl="2" indent="0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None/>
            </a:pPr>
            <a:endParaRPr lang="en-GB" sz="1600" i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2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4896544"/>
          </a:xfrm>
        </p:spPr>
        <p:txBody>
          <a:bodyPr>
            <a:normAutofit fontScale="77500" lnSpcReduction="20000"/>
          </a:bodyPr>
          <a:lstStyle/>
          <a:p>
            <a:pPr marL="274320" lvl="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Three main training sessions – then what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?</a:t>
            </a:r>
            <a:b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endParaRPr lang="en-US" sz="12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548640" lvl="1" indent="-274320">
              <a:spcBef>
                <a:spcPts val="5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3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Week one </a:t>
            </a:r>
            <a:r>
              <a:rPr lang="en-US" sz="2300" u="sng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type first week’s date here</a:t>
            </a:r>
            <a:r>
              <a:rPr lang="en-US" sz="23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1-3pm: </a:t>
            </a:r>
          </a:p>
          <a:p>
            <a:pPr marL="822960" lvl="2"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1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 </a:t>
            </a:r>
            <a:r>
              <a:rPr lang="en-US" sz="21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- What to expect, the Guides site, useful vocabulary with 12 A3 Poster Guides given out, Google search tips (A4 guide</a:t>
            </a:r>
            <a:r>
              <a:rPr lang="en-US" sz="21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 – </a:t>
            </a:r>
            <a:r>
              <a:rPr lang="en-US" sz="21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to aid learning, Keyboard Navigation </a:t>
            </a:r>
            <a:r>
              <a:rPr lang="en-US" sz="21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(arrange to observe lessons from 11.20 to 12.30)</a:t>
            </a:r>
          </a:p>
          <a:p>
            <a:pPr marL="548640" lvl="1" indent="-274320">
              <a:spcBef>
                <a:spcPts val="5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Week two </a:t>
            </a:r>
            <a:r>
              <a:rPr lang="en-US" sz="2300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type second week’s date here</a:t>
            </a:r>
            <a:r>
              <a:rPr lang="en-US" sz="23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1-3pm: </a:t>
            </a:r>
            <a:endParaRPr lang="en-US" sz="23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1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2 </a:t>
            </a:r>
            <a:r>
              <a:rPr lang="en-US" sz="21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- Managing removable storage (digital camera memory cards and memory sticks), </a:t>
            </a:r>
            <a:r>
              <a:rPr lang="en-US" sz="21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organising</a:t>
            </a:r>
            <a:r>
              <a:rPr lang="en-US" sz="21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folders and files – with guide, revision of week one</a:t>
            </a:r>
          </a:p>
          <a:p>
            <a:pPr marL="548640" lvl="1" indent="-274320">
              <a:spcBef>
                <a:spcPts val="5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Week three </a:t>
            </a:r>
            <a:r>
              <a:rPr lang="en-US" sz="2300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type third week’s date here</a:t>
            </a:r>
            <a:r>
              <a:rPr lang="en-US" sz="23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1-3pm: </a:t>
            </a:r>
            <a:endParaRPr lang="en-US" sz="23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1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Take a 30 minute test to be marked immediately.</a:t>
            </a:r>
          </a:p>
          <a:p>
            <a:pPr marL="822960" lvl="2"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1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If successful: Receive membership Induction including a tour of the Centre </a:t>
            </a:r>
            <a:endParaRPr lang="en-US" sz="21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1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3 </a:t>
            </a:r>
            <a:r>
              <a:rPr lang="en-US" sz="21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– Lesson Processes. Receive an overview of </a:t>
            </a:r>
            <a:r>
              <a:rPr lang="en-US" sz="21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 processes involved in the term of lessons (with two Instructor Guides) – ready to start immediately - with supervision!</a:t>
            </a:r>
          </a:p>
          <a:p>
            <a:pPr marL="822960" lvl="2"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1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Book dates for Monthly Review meetings and Presentations </a:t>
            </a:r>
            <a:r>
              <a:rPr lang="en-US" sz="21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– </a:t>
            </a:r>
          </a:p>
          <a:p>
            <a:pPr marL="548640" lvl="1" indent="-274320">
              <a:spcBef>
                <a:spcPts val="5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Monthly Review meetings</a:t>
            </a:r>
          </a:p>
          <a:p>
            <a:pPr marL="822960" lvl="2"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1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Receive a “Monthly report” - a summary of lesson sessions carried out so you can: easily calculate your invoice, enjoy the chance to work together give and receive training and generally catch up with each other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34397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Introduction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2</a:t>
            </a:fld>
            <a:endParaRPr lang="en-GB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608512"/>
          </a:xfrm>
        </p:spPr>
        <p:txBody>
          <a:bodyPr>
            <a:normAutofit fontScale="92500" lnSpcReduction="10000"/>
          </a:bodyPr>
          <a:lstStyle/>
          <a:p>
            <a:pPr marL="274320" lvl="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Monday </a:t>
            </a:r>
            <a:r>
              <a:rPr lang="en-US" sz="2400" b="1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type first week’s date here</a:t>
            </a:r>
            <a:r>
              <a:rPr lang="en-US" sz="2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(1pm to 3pm)</a:t>
            </a:r>
          </a:p>
          <a:p>
            <a:pPr marL="0" lv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endParaRPr lang="en-US" sz="1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548640" lvl="1" indent="-274320">
              <a:spcBef>
                <a:spcPts val="5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100" dirty="0">
                <a:latin typeface="Calibri" pitchFamily="34" charset="0"/>
                <a:cs typeface="Calibri" pitchFamily="34" charset="0"/>
              </a:rPr>
              <a:t>Welcome to the Instructor Training course – what to expect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(20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mins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822960" lvl="2"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6000"/>
              <a:buFont typeface="Wingdings 3"/>
              <a:buChar char=""/>
            </a:pPr>
            <a:r>
              <a:rPr lang="en-US" sz="1900" dirty="0">
                <a:latin typeface="Calibri" pitchFamily="34" charset="0"/>
                <a:cs typeface="Calibri" pitchFamily="34" charset="0"/>
              </a:rPr>
              <a:t>Principles behind Computer Sharing </a:t>
            </a:r>
            <a:r>
              <a:rPr lang="en-US" sz="1900" dirty="0" err="1">
                <a:latin typeface="Calibri" pitchFamily="34" charset="0"/>
                <a:cs typeface="Calibri" pitchFamily="34" charset="0"/>
              </a:rPr>
              <a:t>Centres</a:t>
            </a:r>
            <a:r>
              <a:rPr lang="en-US" sz="1900" dirty="0">
                <a:latin typeface="Calibri" pitchFamily="34" charset="0"/>
                <a:cs typeface="Calibri" pitchFamily="34" charset="0"/>
              </a:rPr>
              <a:t> – what are they and how do they work?</a:t>
            </a:r>
          </a:p>
          <a:p>
            <a:pPr marL="822960" lvl="2"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6000"/>
              <a:buFont typeface="Wingdings 3"/>
              <a:buChar char=""/>
            </a:pPr>
            <a:r>
              <a:rPr lang="en-US" sz="1900" dirty="0">
                <a:latin typeface="Calibri" pitchFamily="34" charset="0"/>
                <a:cs typeface="Calibri" pitchFamily="34" charset="0"/>
              </a:rPr>
              <a:t>Profile of a Computer Sharing Centre Instructor – “leading the way” </a:t>
            </a:r>
          </a:p>
          <a:p>
            <a:pPr marL="822960" lvl="2"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6000"/>
              <a:buFont typeface="Wingdings 3"/>
              <a:buChar char=""/>
            </a:pPr>
            <a:r>
              <a:rPr lang="en-US" sz="1900" dirty="0">
                <a:latin typeface="Calibri" pitchFamily="34" charset="0"/>
                <a:cs typeface="Calibri" pitchFamily="34" charset="0"/>
              </a:rPr>
              <a:t>Instructor’s approach </a:t>
            </a:r>
          </a:p>
          <a:p>
            <a:pPr marL="548640" lvl="1" indent="-274320">
              <a:spcBef>
                <a:spcPts val="5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1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 Guides site “singing from the same song sheet” 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(10 </a:t>
            </a:r>
            <a:r>
              <a:rPr lang="en-US" sz="18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mins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in Centre)</a:t>
            </a:r>
            <a:endParaRPr lang="en-US" sz="21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548640" lvl="1" indent="-274320">
              <a:spcBef>
                <a:spcPts val="5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1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Poster guides for vocabulary - to take away and learn 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(30 </a:t>
            </a:r>
            <a:r>
              <a:rPr lang="en-US" sz="18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mins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548640" lvl="1" indent="-274320">
              <a:spcBef>
                <a:spcPts val="5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1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Google search with A4 guide – to aid independent learning 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(20 </a:t>
            </a:r>
            <a:r>
              <a:rPr lang="en-US" sz="18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mins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in Centre)</a:t>
            </a:r>
          </a:p>
          <a:p>
            <a:pPr marL="548640" lvl="1" indent="-274320">
              <a:spcBef>
                <a:spcPts val="5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1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Keyboard navigation 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(5 </a:t>
            </a:r>
            <a:r>
              <a:rPr lang="en-US" sz="18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mins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to be continued in the Centre for 20 </a:t>
            </a:r>
            <a:r>
              <a:rPr lang="en-US" sz="18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mins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822960" lvl="2"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19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Move to Computer Sharing Centre after presentation and learn the principles of keyboard navigation</a:t>
            </a:r>
          </a:p>
          <a:p>
            <a:pPr marL="548640" lvl="1" indent="-274320">
              <a:spcBef>
                <a:spcPts val="5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1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Summary with homework suggestions for next week – arrange to come in and observe a </a:t>
            </a:r>
            <a:r>
              <a:rPr lang="en-US" sz="21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lesson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34397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Agenda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3</a:t>
            </a:fld>
            <a:endParaRPr lang="en-GB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4397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to expect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4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792088"/>
          </a:xfrm>
        </p:spPr>
        <p:txBody>
          <a:bodyPr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Principles behind Computer Sharing </a:t>
            </a:r>
            <a:r>
              <a:rPr lang="en-US" sz="2200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Centres</a:t>
            </a:r>
            <a:r>
              <a:rPr lang="en-US" sz="2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– what are they and how do they work?</a:t>
            </a:r>
          </a:p>
          <a:p>
            <a:endParaRPr lang="en-GB" dirty="0"/>
          </a:p>
        </p:txBody>
      </p:sp>
      <p:pic>
        <p:nvPicPr>
          <p:cNvPr id="7" name="Content Placeholder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88840"/>
            <a:ext cx="3312368" cy="23031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Rectangle 2"/>
          <p:cNvSpPr txBox="1">
            <a:spLocks/>
          </p:cNvSpPr>
          <p:nvPr/>
        </p:nvSpPr>
        <p:spPr>
          <a:xfrm>
            <a:off x="5553351" y="4542364"/>
            <a:ext cx="3843185" cy="11908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lvl="1" indent="0">
              <a:buNone/>
            </a:pPr>
            <a:r>
              <a:rPr lang="en-US" sz="18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“Newly </a:t>
            </a: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learnt skills are soon forgotten unless they </a:t>
            </a:r>
            <a:r>
              <a:rPr lang="en-US" sz="18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are</a:t>
            </a:r>
            <a:br>
              <a:rPr lang="en-US" sz="18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b="1" i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practised</a:t>
            </a:r>
            <a:r>
              <a:rPr lang="en-US" sz="18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immediately”</a:t>
            </a:r>
            <a:endParaRPr lang="en-US" sz="1800" b="1" i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539552" y="2060848"/>
            <a:ext cx="4680520" cy="4464496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sz="29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Based on the understanding that being a confident internet user requires it to be a </a:t>
            </a:r>
            <a:br>
              <a:rPr lang="en-US" sz="29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9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“way of life”…..</a:t>
            </a:r>
            <a:endParaRPr lang="en-US" sz="3100" dirty="0"/>
          </a:p>
          <a:p>
            <a:pPr marL="4572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sz="3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Computer Sharing Centre is a </a:t>
            </a:r>
            <a:r>
              <a:rPr lang="en-US" sz="31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high quality learning environment </a:t>
            </a:r>
            <a:r>
              <a:rPr lang="en-US" sz="3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enabling its members to use the internet </a:t>
            </a:r>
            <a:r>
              <a:rPr lang="en-US" sz="31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way they want</a:t>
            </a:r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en-US" sz="31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when they want</a:t>
            </a:r>
            <a:r>
              <a:rPr lang="en-US" sz="3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– so that they can enjoy the benefits.</a:t>
            </a:r>
            <a:endParaRPr lang="en-US" sz="2900" dirty="0"/>
          </a:p>
          <a:p>
            <a:pPr marL="4572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sz="2900" b="1" dirty="0" smtClean="0">
                <a:solidFill>
                  <a:schemeClr val="accent6">
                    <a:lumMod val="75000"/>
                  </a:schemeClr>
                </a:solidFill>
              </a:rPr>
              <a:t>*</a:t>
            </a:r>
            <a:r>
              <a:rPr lang="en-US" sz="2900" dirty="0" smtClean="0"/>
              <a:t>Computers are set to return to their original settings on log off – meaning that even catastrophic changes have no effect so you can do anything!</a:t>
            </a:r>
            <a:endParaRPr lang="en-US" sz="2900" dirty="0"/>
          </a:p>
          <a:p>
            <a:pPr marL="0" indent="0">
              <a:lnSpc>
                <a:spcPct val="120000"/>
              </a:lnSpc>
              <a:buFont typeface="Wingdings 3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4397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to expect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5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92669"/>
          </a:xfrm>
        </p:spPr>
        <p:txBody>
          <a:bodyPr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200" b="1" dirty="0"/>
              <a:t>Who works in a Computer Sharing Centre?</a:t>
            </a:r>
            <a:endParaRPr lang="en-GB" sz="2200" b="1" dirty="0"/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5724128" y="4326340"/>
            <a:ext cx="3843185" cy="11908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“A healthy waiting list 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is</a:t>
            </a:r>
            <a:br>
              <a:rPr lang="en-US" sz="18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important </a:t>
            </a: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people </a:t>
            </a:r>
            <a:r>
              <a:rPr lang="en-US" sz="18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should</a:t>
            </a:r>
            <a:br>
              <a:rPr lang="en-US" sz="18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only </a:t>
            </a: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attend a term of </a:t>
            </a:r>
            <a:r>
              <a:rPr lang="en-US" sz="18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lessons</a:t>
            </a:r>
            <a:br>
              <a:rPr lang="en-US" sz="18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out </a:t>
            </a: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of choice!”</a:t>
            </a:r>
          </a:p>
        </p:txBody>
      </p:sp>
      <p:pic>
        <p:nvPicPr>
          <p:cNvPr id="11" name="Content Placeholder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753317"/>
            <a:ext cx="2232248" cy="32517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Rectangle 2"/>
          <p:cNvSpPr txBox="1">
            <a:spLocks/>
          </p:cNvSpPr>
          <p:nvPr/>
        </p:nvSpPr>
        <p:spPr>
          <a:xfrm>
            <a:off x="35496" y="1772816"/>
            <a:ext cx="5832648" cy="457250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9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Centre Manager, Instructors, Volunteer </a:t>
            </a:r>
            <a:r>
              <a:rPr lang="en-US" sz="1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Supervisor, Centre Co-</a:t>
            </a:r>
            <a:r>
              <a:rPr lang="en-US" sz="19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ordinator</a:t>
            </a:r>
            <a:endParaRPr lang="en-US" sz="19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All </a:t>
            </a:r>
            <a:r>
              <a:rPr lang="en-US" sz="19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staff are “Ambassadors</a:t>
            </a:r>
            <a:r>
              <a:rPr lang="en-US" sz="1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” -  </a:t>
            </a:r>
            <a:r>
              <a:rPr lang="en-US" sz="19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responsible for </a:t>
            </a:r>
            <a:r>
              <a:rPr lang="en-US" sz="1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promoting the Centre, maintaining </a:t>
            </a:r>
            <a:r>
              <a:rPr lang="en-US" sz="19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environment and </a:t>
            </a:r>
            <a:r>
              <a:rPr lang="en-US" sz="1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getting to know existing members.</a:t>
            </a:r>
            <a:endParaRPr lang="en-US" sz="19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Regular presentations promote the Computer Sharing Centre, encourage new members to join and give everyone a chance to get to know each other!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sz="1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If </a:t>
            </a:r>
            <a:r>
              <a:rPr lang="en-US" sz="19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1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one-to-one lessons are not taken up </a:t>
            </a:r>
            <a:r>
              <a:rPr lang="en-US" sz="19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energy </a:t>
            </a:r>
            <a:r>
              <a:rPr lang="en-US" sz="1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the Centre and </a:t>
            </a:r>
            <a:r>
              <a:rPr lang="en-US" sz="19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culture of </a:t>
            </a:r>
            <a:r>
              <a:rPr lang="en-US" sz="1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learning</a:t>
            </a:r>
            <a:br>
              <a:rPr lang="en-US" sz="1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will </a:t>
            </a:r>
            <a:r>
              <a:rPr lang="en-US" sz="19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 lost</a:t>
            </a:r>
            <a:r>
              <a:rPr lang="en-US" sz="1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US" sz="19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70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4397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to expect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6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92669"/>
          </a:xfrm>
        </p:spPr>
        <p:txBody>
          <a:bodyPr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What happens in a Computer Sharing Centre?</a:t>
            </a:r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5505635" y="4365104"/>
            <a:ext cx="3530861" cy="136815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What do members use the computers for?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Email, booking tickets, shopping, digital photography, online banking….</a:t>
            </a:r>
          </a:p>
          <a:p>
            <a:pPr marL="0" indent="0">
              <a:buNone/>
            </a:pPr>
            <a:r>
              <a:rPr lang="en-US" sz="1500" b="1" i="1" dirty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US" sz="1500" b="1" i="1" dirty="0" err="1">
                <a:solidFill>
                  <a:schemeClr val="accent6">
                    <a:lumMod val="75000"/>
                  </a:schemeClr>
                </a:solidFill>
              </a:rPr>
              <a:t>practise</a:t>
            </a:r>
            <a:r>
              <a:rPr lang="en-US" sz="1500" b="1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1500" b="1" i="1" dirty="0" err="1">
                <a:solidFill>
                  <a:schemeClr val="accent6">
                    <a:lumMod val="75000"/>
                  </a:schemeClr>
                </a:solidFill>
              </a:rPr>
              <a:t>practise</a:t>
            </a:r>
            <a:r>
              <a:rPr lang="en-US" sz="1500" b="1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1500" b="1" i="1" dirty="0" err="1">
                <a:solidFill>
                  <a:schemeClr val="accent6">
                    <a:lumMod val="75000"/>
                  </a:schemeClr>
                </a:solidFill>
              </a:rPr>
              <a:t>practise</a:t>
            </a:r>
            <a:r>
              <a:rPr lang="en-US" sz="1500" b="1" i="1" dirty="0">
                <a:solidFill>
                  <a:schemeClr val="accent6">
                    <a:lumMod val="75000"/>
                  </a:schemeClr>
                </a:solidFill>
              </a:rPr>
              <a:t>!”</a:t>
            </a:r>
          </a:p>
        </p:txBody>
      </p:sp>
      <p:pic>
        <p:nvPicPr>
          <p:cNvPr id="10" name="Content Placeholder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854" y="1700808"/>
            <a:ext cx="2969993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Rectangle 2"/>
          <p:cNvSpPr txBox="1">
            <a:spLocks/>
          </p:cNvSpPr>
          <p:nvPr/>
        </p:nvSpPr>
        <p:spPr>
          <a:xfrm>
            <a:off x="35496" y="1700808"/>
            <a:ext cx="5256584" cy="4644516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2940" lvl="1" indent="-342900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Lesson sessions are available to members </a:t>
            </a:r>
            <a:r>
              <a:rPr lang="en-US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every week of the year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(except Christmas!) 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They are “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easy, fun and one-to-one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”™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Offering “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continuous, informal tuition at your own pace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” (this means that on completing a term of lessons the member immediately puts their name on the waiting list).</a:t>
            </a:r>
          </a:p>
          <a:p>
            <a:pPr marL="662940" lvl="1" indent="-342900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shared computers are “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robust, reliable and consistent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”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Calibri" pitchFamily="34" charset="0"/>
                <a:cs typeface="Calibri" pitchFamily="34" charset="0"/>
              </a:rPr>
              <a:t>and are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available “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all day, every day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”</a:t>
            </a:r>
          </a:p>
          <a:p>
            <a:pPr marL="662940" lvl="1" indent="-342900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Unsupervised access to the Centre is only possible because of the 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culture of being a community of members who benefit from the regular lessons and presentations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All members are Inducted and must attend at least one 12 week term of lessons! – (most come back for more)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22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4397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to expect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7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92669"/>
          </a:xfrm>
        </p:spPr>
        <p:txBody>
          <a:bodyPr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Profile of a Computer Sharing</a:t>
            </a:r>
            <a:br>
              <a:rPr lang="en-US" sz="2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Centre Instructor:</a:t>
            </a:r>
            <a:endParaRPr lang="en-US" sz="22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4930307" y="3933056"/>
            <a:ext cx="4034181" cy="165618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ClrTx/>
              <a:buSzTx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Gill Sans MT"/>
                <a:cs typeface="+mn-cs"/>
              </a:rPr>
              <a:t>Has own memory stick and four email accounts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Gill Sans MT"/>
                <a:cs typeface="+mn-cs"/>
              </a:rPr>
              <a:t>with: Hotmail/live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Gill Sans MT"/>
                <a:cs typeface="+mn-cs"/>
              </a:rPr>
              <a:t>mail, Google mail,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Gill Sans MT"/>
                <a:cs typeface="+mn-cs"/>
              </a:rPr>
              <a:t>aol (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Gill Sans MT"/>
                <a:cs typeface="+mn-cs"/>
              </a:rPr>
              <a:t>Talktalk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Gill Sans MT"/>
                <a:cs typeface="+mn-cs"/>
              </a:rPr>
              <a:t>),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Gill Sans MT"/>
                <a:cs typeface="+mn-cs"/>
              </a:rPr>
              <a:t>Yahoo (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Gill Sans MT"/>
                <a:cs typeface="+mn-cs"/>
              </a:rPr>
              <a:t>Btinternet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Gill Sans MT"/>
                <a:cs typeface="+mn-cs"/>
              </a:rPr>
              <a:t>) 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Gill Sans MT"/>
              <a:cs typeface="+mn-cs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Tx/>
              <a:buSzTx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Gill Sans MT"/>
                <a:cs typeface="+mn-cs"/>
              </a:rPr>
              <a:t>I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Gill Sans MT"/>
                <a:cs typeface="+mn-cs"/>
              </a:rPr>
              <a:t>s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Gill Sans MT"/>
                <a:cs typeface="+mn-cs"/>
              </a:rPr>
              <a:t>registered with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Gill Sans MT"/>
                <a:cs typeface="+mn-cs"/>
              </a:rPr>
              <a:t>Photobox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Gill Sans MT"/>
                <a:cs typeface="+mn-cs"/>
              </a:rPr>
              <a:t> – uses online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Gill Sans MT"/>
                <a:cs typeface="+mn-cs"/>
              </a:rPr>
              <a:t>banking and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Gill Sans MT"/>
                <a:cs typeface="+mn-cs"/>
              </a:rPr>
              <a:t>shops online</a:t>
            </a:r>
          </a:p>
        </p:txBody>
      </p:sp>
      <p:sp>
        <p:nvSpPr>
          <p:cNvPr id="11" name="Rectangle 2"/>
          <p:cNvSpPr txBox="1">
            <a:spLocks/>
          </p:cNvSpPr>
          <p:nvPr/>
        </p:nvSpPr>
        <p:spPr>
          <a:xfrm>
            <a:off x="19844" y="2132856"/>
            <a:ext cx="4264124" cy="31683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2940" lvl="1" indent="-342900"/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Enjoys the internet and uses it daily. Is self-reliant and eager to improve their skills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662940" lvl="1" indent="-342900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Good with people, articulate, patient and kind, reliable and presentable</a:t>
            </a:r>
          </a:p>
          <a:p>
            <a:pPr marL="662940" lvl="1" indent="-342900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Expects to be five steps ahead of their student and makes time to learn new things</a:t>
            </a:r>
          </a:p>
          <a:p>
            <a:pPr marL="320040" lvl="1" indent="0">
              <a:buNone/>
            </a:pP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594360" lvl="2" indent="0">
              <a:buNone/>
            </a:pPr>
            <a:endParaRPr lang="en-US" dirty="0"/>
          </a:p>
          <a:p>
            <a:pPr marL="0" indent="0">
              <a:buFont typeface="Wingdings 3"/>
              <a:buNone/>
            </a:pPr>
            <a:endParaRPr lang="en-US" dirty="0" smtClean="0"/>
          </a:p>
        </p:txBody>
      </p:sp>
      <p:pic>
        <p:nvPicPr>
          <p:cNvPr id="12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4704"/>
            <a:ext cx="3962173" cy="2766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831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4397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to expect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8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92669"/>
          </a:xfrm>
        </p:spPr>
        <p:txBody>
          <a:bodyPr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Instructor approach</a:t>
            </a:r>
            <a:endParaRPr lang="en-US" sz="22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5220072" y="4437112"/>
            <a:ext cx="3888432" cy="165618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i="1" dirty="0" smtClean="0">
                <a:solidFill>
                  <a:schemeClr val="accent6">
                    <a:lumMod val="75000"/>
                  </a:schemeClr>
                </a:solidFill>
              </a:rPr>
              <a:t>“Give </a:t>
            </a:r>
            <a:r>
              <a:rPr lang="en-GB" sz="1600" b="1" i="1" dirty="0">
                <a:solidFill>
                  <a:schemeClr val="accent6">
                    <a:lumMod val="75000"/>
                  </a:schemeClr>
                </a:solidFill>
              </a:rPr>
              <a:t>a man a fish; you have fed him for today. Teach a man to fish; and you have fed him for a lifetime</a:t>
            </a:r>
            <a:r>
              <a:rPr lang="en-GB" sz="1600" b="1" i="1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  <a:br>
              <a:rPr lang="en-GB" sz="16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1400" i="1" dirty="0" smtClean="0">
                <a:solidFill>
                  <a:schemeClr val="accent6">
                    <a:lumMod val="75000"/>
                  </a:schemeClr>
                </a:solidFill>
              </a:rPr>
              <a:t>Chinese </a:t>
            </a:r>
            <a:r>
              <a:rPr lang="en-GB" sz="1400" i="1" dirty="0">
                <a:solidFill>
                  <a:schemeClr val="accent6">
                    <a:lumMod val="75000"/>
                  </a:schemeClr>
                </a:solidFill>
              </a:rPr>
              <a:t>proverb and Instructor’s approach to teaching</a:t>
            </a:r>
          </a:p>
        </p:txBody>
      </p:sp>
      <p:sp>
        <p:nvSpPr>
          <p:cNvPr id="11" name="Rectangle 2"/>
          <p:cNvSpPr txBox="1">
            <a:spLocks/>
          </p:cNvSpPr>
          <p:nvPr/>
        </p:nvSpPr>
        <p:spPr>
          <a:xfrm>
            <a:off x="19844" y="1772816"/>
            <a:ext cx="4552156" cy="432048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2940" lvl="1" indent="-342900">
              <a:spcBef>
                <a:spcPts val="0"/>
              </a:spcBef>
              <a:spcAft>
                <a:spcPts val="1200"/>
              </a:spcAft>
            </a:pPr>
            <a:r>
              <a:rPr lang="en-GB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Instructors provide </a:t>
            </a:r>
            <a:r>
              <a:rPr lang="en-GB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professional computer tuition</a:t>
            </a:r>
            <a:r>
              <a:rPr lang="en-GB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at a Computer Sharing Centre - usually one morning a week</a:t>
            </a:r>
          </a:p>
          <a:p>
            <a:pPr marL="662940" lvl="1" indent="-342900">
              <a:spcBef>
                <a:spcPts val="0"/>
              </a:spcBef>
              <a:spcAft>
                <a:spcPts val="1200"/>
              </a:spcAft>
            </a:pPr>
            <a:r>
              <a:rPr lang="en-GB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Instructors “lead the way” knowing that they are there to teach their student how to approach new computer tasks so that they have the confidence to manage on their own</a:t>
            </a:r>
          </a:p>
          <a:p>
            <a:pPr marL="662940" lvl="1" indent="-342900">
              <a:spcBef>
                <a:spcPts val="0"/>
              </a:spcBef>
              <a:spcAft>
                <a:spcPts val="1200"/>
              </a:spcAft>
            </a:pPr>
            <a:r>
              <a:rPr lang="en-GB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All Instructors need </a:t>
            </a:r>
            <a:r>
              <a:rPr lang="en-GB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GB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“sing </a:t>
            </a:r>
            <a:r>
              <a:rPr lang="en-GB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from the same song sheet” </a:t>
            </a:r>
            <a:r>
              <a:rPr lang="en-GB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approaching computers in the same way, using the same support material</a:t>
            </a:r>
          </a:p>
          <a:p>
            <a:pPr marL="320040" lvl="1" indent="0">
              <a:buNone/>
            </a:pP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594360" lvl="2" indent="0">
              <a:buNone/>
            </a:pPr>
            <a:endParaRPr lang="en-US" dirty="0"/>
          </a:p>
          <a:p>
            <a:pPr marL="0" indent="0">
              <a:buFont typeface="Wingdings 3"/>
              <a:buNone/>
            </a:pPr>
            <a:endParaRPr lang="en-US" dirty="0" smtClean="0"/>
          </a:p>
        </p:txBody>
      </p:sp>
      <p:pic>
        <p:nvPicPr>
          <p:cNvPr id="10" name="Content Placeholder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825" y="938458"/>
            <a:ext cx="3702615" cy="30666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43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4397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to expect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9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5220072" y="4797152"/>
            <a:ext cx="3888432" cy="100811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Lessons are given using the method of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“Computer Driving Instruction”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where the student is in the driving seat at all times</a:t>
            </a:r>
          </a:p>
        </p:txBody>
      </p:sp>
      <p:sp>
        <p:nvSpPr>
          <p:cNvPr id="11" name="Rectangle 2"/>
          <p:cNvSpPr txBox="1">
            <a:spLocks/>
          </p:cNvSpPr>
          <p:nvPr/>
        </p:nvSpPr>
        <p:spPr>
          <a:xfrm>
            <a:off x="35496" y="1772816"/>
            <a:ext cx="5040560" cy="468052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2940" lvl="1" indent="-342900">
              <a:spcBef>
                <a:spcPts val="0"/>
              </a:spcBef>
              <a:spcAft>
                <a:spcPts val="1200"/>
              </a:spcAft>
            </a:pPr>
            <a:r>
              <a:rPr lang="en-US" sz="2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Completing the online “Lesson Session Summary” gives confirmation to the Centre Manager via email as well as providing a record of work done and general feedback (very useful</a:t>
            </a:r>
            <a:r>
              <a:rPr lang="en-US" sz="2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!)</a:t>
            </a:r>
            <a:endParaRPr lang="en-US" sz="21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662940" lvl="1" indent="-342900">
              <a:spcBef>
                <a:spcPts val="0"/>
              </a:spcBef>
              <a:spcAft>
                <a:spcPts val="1200"/>
              </a:spcAft>
            </a:pPr>
            <a:r>
              <a:rPr lang="en-US" sz="2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Liaison with the local </a:t>
            </a:r>
            <a:r>
              <a:rPr lang="en-US" sz="2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Centre Co-</a:t>
            </a:r>
            <a:r>
              <a:rPr lang="en-US" sz="21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ordinator</a:t>
            </a:r>
            <a:r>
              <a:rPr lang="en-US" sz="2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helps manage </a:t>
            </a:r>
            <a:r>
              <a:rPr lang="en-US" sz="2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lesson scheduling</a:t>
            </a:r>
            <a:endParaRPr lang="en-US" sz="21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662940" lvl="1" indent="-342900">
              <a:spcBef>
                <a:spcPts val="0"/>
              </a:spcBef>
              <a:spcAft>
                <a:spcPts val="1200"/>
              </a:spcAft>
            </a:pPr>
            <a:r>
              <a:rPr lang="en-US" sz="2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Monthly review meetings provide feedback and </a:t>
            </a:r>
            <a:r>
              <a:rPr lang="en-US" sz="2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support</a:t>
            </a:r>
            <a:endParaRPr lang="en-US" sz="21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662940" lvl="1" indent="-342900">
              <a:spcBef>
                <a:spcPts val="0"/>
              </a:spcBef>
              <a:spcAft>
                <a:spcPts val="1200"/>
              </a:spcAft>
            </a:pPr>
            <a:r>
              <a:rPr lang="en-US" sz="2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Attendance at the Presentations (held 6/7 times a year) extend learning and the membership community is </a:t>
            </a:r>
            <a:r>
              <a:rPr lang="en-US" sz="2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strengthened</a:t>
            </a:r>
            <a:endParaRPr lang="en-US" sz="21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662940" lvl="1" indent="-342900">
              <a:spcBef>
                <a:spcPts val="0"/>
              </a:spcBef>
              <a:spcAft>
                <a:spcPts val="1200"/>
              </a:spcAft>
            </a:pPr>
            <a:r>
              <a:rPr lang="en-US" sz="2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Routine contact with the Manager via phone, text or </a:t>
            </a:r>
            <a:r>
              <a:rPr lang="en-US" sz="2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email</a:t>
            </a:r>
            <a:endParaRPr lang="en-US" sz="21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594360" lvl="2" indent="0">
              <a:buNone/>
            </a:pPr>
            <a:endParaRPr lang="en-US" dirty="0"/>
          </a:p>
          <a:p>
            <a:pPr marL="0" indent="0">
              <a:buFont typeface="Wingdings 3"/>
              <a:buNone/>
            </a:pPr>
            <a:endParaRPr lang="en-US" dirty="0" smtClean="0"/>
          </a:p>
        </p:txBody>
      </p:sp>
      <p:pic>
        <p:nvPicPr>
          <p:cNvPr id="12" name="Content Placeholder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16832"/>
            <a:ext cx="3312368" cy="23189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23528" y="1196752"/>
            <a:ext cx="8496944" cy="492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Instructors work independently – without supervision</a:t>
            </a:r>
            <a:endParaRPr lang="en-US" sz="22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8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1333</Words>
  <Application>Microsoft Office PowerPoint</Application>
  <PresentationFormat>On-screen Show (4:3)</PresentationFormat>
  <Paragraphs>152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Computer Sharing Centre  First Instructor Training Presentation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Banking 2010 – focusing on Online Banking</dc:title>
  <dc:creator>Liquid Jigsaw</dc:creator>
  <cp:lastModifiedBy>Tania</cp:lastModifiedBy>
  <cp:revision>26</cp:revision>
  <dcterms:created xsi:type="dcterms:W3CDTF">2010-09-27T11:17:28Z</dcterms:created>
  <dcterms:modified xsi:type="dcterms:W3CDTF">2011-10-20T09:05:00Z</dcterms:modified>
</cp:coreProperties>
</file>