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5" r:id="rId3"/>
    <p:sldId id="295" r:id="rId4"/>
    <p:sldId id="296" r:id="rId5"/>
    <p:sldId id="311" r:id="rId6"/>
    <p:sldId id="312" r:id="rId7"/>
    <p:sldId id="287" r:id="rId8"/>
    <p:sldId id="297" r:id="rId9"/>
    <p:sldId id="308" r:id="rId10"/>
    <p:sldId id="307" r:id="rId11"/>
    <p:sldId id="306" r:id="rId12"/>
    <p:sldId id="300" r:id="rId13"/>
    <p:sldId id="301" r:id="rId14"/>
    <p:sldId id="309" r:id="rId15"/>
    <p:sldId id="310" r:id="rId16"/>
    <p:sldId id="313" r:id="rId17"/>
    <p:sldId id="314" r:id="rId18"/>
    <p:sldId id="315" r:id="rId19"/>
    <p:sldId id="316" r:id="rId20"/>
    <p:sldId id="3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D23"/>
    <a:srgbClr val="FA7B12"/>
    <a:srgbClr val="F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12" autoAdjust="0"/>
  </p:normalViewPr>
  <p:slideViewPr>
    <p:cSldViewPr>
      <p:cViewPr>
        <p:scale>
          <a:sx n="110" d="100"/>
          <a:sy n="110" d="100"/>
        </p:scale>
        <p:origin x="-402" y="5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EBEE7-2E02-4621-A988-D590355EE9B9}" type="datetimeFigureOut">
              <a:rPr lang="en-GB" smtClean="0"/>
              <a:pPr/>
              <a:t>20/07/2012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BACB5-5B5B-443F-9244-665F7348067A}" type="slidenum">
              <a:rPr lang="en-GB" smtClean="0"/>
              <a:pPr/>
              <a:t>‹#›</a:t>
            </a:fld>
            <a:endParaRPr lang="en-GB"/>
          </a:p>
        </p:txBody>
      </p:sp>
    </p:spTree>
    <p:extLst>
      <p:ext uri="{BB962C8B-B14F-4D97-AF65-F5344CB8AC3E}">
        <p14:creationId xmlns:p14="http://schemas.microsoft.com/office/powerpoint/2010/main" val="217025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b="1" dirty="0" smtClean="0"/>
              <a:t>Description</a:t>
            </a:r>
          </a:p>
          <a:p>
            <a:r>
              <a:rPr lang="en-GB" sz="1200" dirty="0" smtClean="0"/>
              <a:t>Google Inc. (Google) is a global technology company focused on improving the ways people connect with information. The Company generates revenue primarily by delivering online advertising. As of December 31, 2011, the Company’s business was focused on areas, such as search, advertising, operating systems and platforms, and enterprise. Businesses use its </a:t>
            </a:r>
            <a:r>
              <a:rPr lang="en-GB" sz="1200" dirty="0" err="1" smtClean="0"/>
              <a:t>AdWords</a:t>
            </a:r>
            <a:r>
              <a:rPr lang="en-GB" sz="1200" dirty="0" smtClean="0"/>
              <a:t> program to promote their products and services with targeted advertising. In addition, the third parties that comprise the Google Network use its AdSense program to deliver relevant advertisements that generate revenue. In June 2011, the Company launched Google+, a way to share online. As of January 2012, over 90 million people had joined Google+. In April 2011, the Company acquired </a:t>
            </a:r>
            <a:r>
              <a:rPr lang="en-GB" sz="1200" dirty="0" err="1" smtClean="0"/>
              <a:t>PushLife</a:t>
            </a:r>
            <a:r>
              <a:rPr lang="en-GB" sz="1200" dirty="0" smtClean="0"/>
              <a:t>. In September 2011, the Company acquired Zagat. In May 2012, Google acquired Motorola Mobility Holdings, Inc.(MMI).</a:t>
            </a:r>
          </a:p>
          <a:p>
            <a:endParaRPr lang="en-GB" dirty="0"/>
          </a:p>
        </p:txBody>
      </p:sp>
      <p:sp>
        <p:nvSpPr>
          <p:cNvPr id="4" name="Slide Number Placeholder 3"/>
          <p:cNvSpPr>
            <a:spLocks noGrp="1"/>
          </p:cNvSpPr>
          <p:nvPr>
            <p:ph type="sldNum" sz="quarter" idx="10"/>
          </p:nvPr>
        </p:nvSpPr>
        <p:spPr/>
        <p:txBody>
          <a:bodyPr/>
          <a:lstStyle/>
          <a:p>
            <a:fld id="{834BACB5-5B5B-443F-9244-665F7348067A}"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b="1" dirty="0" smtClean="0"/>
              <a:t>Description</a:t>
            </a:r>
          </a:p>
          <a:p>
            <a:r>
              <a:rPr lang="en-GB" sz="1200" dirty="0" smtClean="0"/>
              <a:t>Google Inc. (Google) is a global technology company focused on improving the ways people connect with information. The Company generates revenue primarily by delivering online advertising. As of December 31, 2011, the Company’s business was focused on areas, such as search, advertising, operating systems and platforms, and enterprise. Businesses use its </a:t>
            </a:r>
            <a:r>
              <a:rPr lang="en-GB" sz="1200" dirty="0" err="1" smtClean="0"/>
              <a:t>AdWords</a:t>
            </a:r>
            <a:r>
              <a:rPr lang="en-GB" sz="1200" dirty="0" smtClean="0"/>
              <a:t> program to promote their products and services with targeted advertising. In addition, the third parties that comprise the Google Network use its AdSense program to deliver relevant advertisements that generate revenue. In June 2011, the Company launched Google+, a way to share online. As of January 2012, over 90 million people had joined Google+. In April 2011, the Company acquired </a:t>
            </a:r>
            <a:r>
              <a:rPr lang="en-GB" sz="1200" dirty="0" err="1" smtClean="0"/>
              <a:t>PushLife</a:t>
            </a:r>
            <a:r>
              <a:rPr lang="en-GB" sz="1200" dirty="0" smtClean="0"/>
              <a:t>. In September 2011, the Company acquired Zagat. In May 2012, Google acquired Motorola Mobility Holdings, Inc.(MMI).</a:t>
            </a:r>
          </a:p>
          <a:p>
            <a:endParaRPr lang="en-GB" dirty="0"/>
          </a:p>
        </p:txBody>
      </p:sp>
      <p:sp>
        <p:nvSpPr>
          <p:cNvPr id="4" name="Slide Number Placeholder 3"/>
          <p:cNvSpPr>
            <a:spLocks noGrp="1"/>
          </p:cNvSpPr>
          <p:nvPr>
            <p:ph type="sldNum" sz="quarter" idx="10"/>
          </p:nvPr>
        </p:nvSpPr>
        <p:spPr/>
        <p:txBody>
          <a:bodyPr/>
          <a:lstStyle/>
          <a:p>
            <a:fld id="{834BACB5-5B5B-443F-9244-665F7348067A}"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34BACB5-5B5B-443F-9244-665F7348067A}"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4BACB5-5B5B-443F-9244-665F7348067A}"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1094C8-288E-4582-A607-EB3A9EEADF5C}" type="datetime1">
              <a:rPr lang="en-GB" smtClean="0"/>
              <a:pPr/>
              <a:t>20/07/2012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42894D-BEF0-4E48-B7A0-7B25B402969D}" type="datetime1">
              <a:rPr lang="en-GB" smtClean="0"/>
              <a:pPr/>
              <a:t>20/07/2012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3ADB42-1E9C-4AC8-A7EF-519A5A0207B3}" type="datetime1">
              <a:rPr lang="en-GB" smtClean="0"/>
              <a:pPr/>
              <a:t>20/07/2012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2AD9A1-259F-404A-8A3E-215AD5449638}" type="datetime1">
              <a:rPr lang="en-GB" smtClean="0"/>
              <a:pPr/>
              <a:t>20/07/2012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3E7A-9165-427A-99DA-5D8F49859BBA}" type="datetime1">
              <a:rPr lang="en-GB" smtClean="0"/>
              <a:pPr/>
              <a:t>20/07/2012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98B4E1-5C93-449E-9D03-1FBA807C2476}" type="datetime1">
              <a:rPr lang="en-GB" smtClean="0"/>
              <a:pPr/>
              <a:t>20/07/2012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BC4475-A01F-470A-AA07-48ED9AEF8F6B}" type="datetime1">
              <a:rPr lang="en-GB" smtClean="0"/>
              <a:pPr/>
              <a:t>20/07/2012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F130D5-8B47-480B-9CDB-40F7C8E6E0EB}" type="datetime1">
              <a:rPr lang="en-GB" smtClean="0"/>
              <a:pPr/>
              <a:t>20/07/2012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EE77D-55DB-4B11-BF7F-2FBF942B4080}" type="datetime1">
              <a:rPr lang="en-GB" smtClean="0"/>
              <a:pPr/>
              <a:t>20/07/2012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FE26A-C5EA-444E-9092-9A8B0E0511B7}" type="datetime1">
              <a:rPr lang="en-GB" smtClean="0"/>
              <a:pPr/>
              <a:t>20/07/2012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BD6B7-CE03-43C0-9D34-E8B06CC13431}" type="datetime1">
              <a:rPr lang="en-GB" smtClean="0"/>
              <a:pPr/>
              <a:t>20/07/2012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CF4A24-01EF-4ECE-9659-A28BB04A877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141BA-4F47-4F4F-B5EC-5B8CF472356B}" type="datetime1">
              <a:rPr lang="en-GB" smtClean="0"/>
              <a:pPr/>
              <a:t>20/07/2012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F4A24-01EF-4ECE-9659-A28BB04A877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492896"/>
            <a:ext cx="8636496" cy="1470025"/>
          </a:xfrm>
        </p:spPr>
        <p:txBody>
          <a:bodyPr>
            <a:normAutofit fontScale="90000"/>
          </a:bodyPr>
          <a:lstStyle/>
          <a:p>
            <a:pPr algn="r"/>
            <a:r>
              <a:rPr lang="en-US" b="1" dirty="0" smtClean="0"/>
              <a:t>Computer Sharing Centre </a:t>
            </a:r>
            <a:r>
              <a:rPr lang="en-US" dirty="0"/>
              <a:t/>
            </a:r>
            <a:br>
              <a:rPr lang="en-US" dirty="0"/>
            </a:br>
            <a:r>
              <a:rPr lang="en-US" b="1" dirty="0" smtClean="0">
                <a:solidFill>
                  <a:schemeClr val="accent6"/>
                </a:solidFill>
              </a:rPr>
              <a:t>Google</a:t>
            </a:r>
            <a:r>
              <a:rPr lang="en-US" sz="3800" b="1" dirty="0" smtClean="0">
                <a:solidFill>
                  <a:schemeClr val="accent6"/>
                </a:solidFill>
              </a:rPr>
              <a:t/>
            </a:r>
            <a:br>
              <a:rPr lang="en-US" sz="3800" b="1" dirty="0" smtClean="0">
                <a:solidFill>
                  <a:schemeClr val="accent6"/>
                </a:solidFill>
              </a:rPr>
            </a:br>
            <a:r>
              <a:rPr lang="en-US" sz="3800" dirty="0" smtClean="0"/>
              <a:t>4 July 2012</a:t>
            </a: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10</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does Google work?</a:t>
            </a:r>
            <a:endParaRPr lang="en-GB" sz="2400" b="1"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Fact</a:t>
            </a:r>
            <a:r>
              <a:rPr lang="en-GB" sz="2400" dirty="0">
                <a:solidFill>
                  <a:prstClr val="black"/>
                </a:solidFill>
                <a:latin typeface="Calibri" pitchFamily="34" charset="0"/>
                <a:cs typeface="Calibri" pitchFamily="34" charset="0"/>
              </a:rPr>
              <a:t>: If you know how to use Google you can certainly find </a:t>
            </a:r>
            <a:r>
              <a:rPr lang="en-GB" sz="2400" dirty="0" smtClean="0">
                <a:solidFill>
                  <a:prstClr val="black"/>
                </a:solidFill>
                <a:latin typeface="Calibri" pitchFamily="34" charset="0"/>
                <a:cs typeface="Calibri" pitchFamily="34" charset="0"/>
              </a:rPr>
              <a:t>useful and relevant information </a:t>
            </a:r>
          </a:p>
          <a:p>
            <a:pPr lvl="1" indent="-342900">
              <a:spcBef>
                <a:spcPts val="600"/>
              </a:spcBef>
              <a:buClr>
                <a:srgbClr val="F0AD00"/>
              </a:buClr>
              <a:buSzPct val="76000"/>
            </a:pPr>
            <a:r>
              <a:rPr lang="en-GB" sz="2400" dirty="0" smtClean="0">
                <a:solidFill>
                  <a:prstClr val="black"/>
                </a:solidFill>
                <a:latin typeface="Calibri" pitchFamily="34" charset="0"/>
                <a:cs typeface="Calibri" pitchFamily="34" charset="0"/>
              </a:rPr>
              <a:t>(but only if you can avoid getting distracted by the not so relevant!)</a:t>
            </a:r>
            <a:endParaRPr lang="en-GB" sz="2400" dirty="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2400" dirty="0">
                <a:solidFill>
                  <a:prstClr val="black"/>
                </a:solidFill>
                <a:latin typeface="Calibri" pitchFamily="34" charset="0"/>
                <a:cs typeface="Calibri" pitchFamily="34" charset="0"/>
              </a:rPr>
              <a:t>This is how it </a:t>
            </a:r>
            <a:r>
              <a:rPr lang="en-GB" sz="2400" dirty="0" smtClean="0">
                <a:solidFill>
                  <a:prstClr val="black"/>
                </a:solidFill>
                <a:latin typeface="Calibri" pitchFamily="34" charset="0"/>
                <a:cs typeface="Calibri" pitchFamily="34" charset="0"/>
              </a:rPr>
              <a:t>works</a:t>
            </a:r>
            <a:endParaRPr lang="en-GB" sz="2400" dirty="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2400" dirty="0">
                <a:solidFill>
                  <a:prstClr val="black"/>
                </a:solidFill>
                <a:latin typeface="Calibri" pitchFamily="34" charset="0"/>
                <a:cs typeface="Calibri" pitchFamily="34" charset="0"/>
              </a:rPr>
              <a:t>•	Google sees all letters as lower </a:t>
            </a:r>
            <a:r>
              <a:rPr lang="en-GB" sz="2400" dirty="0" smtClean="0">
                <a:solidFill>
                  <a:prstClr val="black"/>
                </a:solidFill>
                <a:latin typeface="Calibri" pitchFamily="34" charset="0"/>
                <a:cs typeface="Calibri" pitchFamily="34" charset="0"/>
              </a:rPr>
              <a:t>case so ignores capitals and punctuation</a:t>
            </a:r>
            <a:endParaRPr lang="en-GB" sz="2400" dirty="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2400" dirty="0">
                <a:solidFill>
                  <a:prstClr val="black"/>
                </a:solidFill>
                <a:latin typeface="Calibri" pitchFamily="34" charset="0"/>
                <a:cs typeface="Calibri" pitchFamily="34" charset="0"/>
              </a:rPr>
              <a:t>•	Choose your </a:t>
            </a:r>
            <a:r>
              <a:rPr lang="en-GB" sz="2400">
                <a:solidFill>
                  <a:prstClr val="black"/>
                </a:solidFill>
                <a:latin typeface="Calibri" pitchFamily="34" charset="0"/>
                <a:cs typeface="Calibri" pitchFamily="34" charset="0"/>
              </a:rPr>
              <a:t>keywords </a:t>
            </a:r>
            <a:r>
              <a:rPr lang="en-GB" sz="2400" smtClean="0">
                <a:solidFill>
                  <a:prstClr val="black"/>
                </a:solidFill>
                <a:latin typeface="Calibri" pitchFamily="34" charset="0"/>
                <a:cs typeface="Calibri" pitchFamily="34" charset="0"/>
              </a:rPr>
              <a:t>wisely (less is more). </a:t>
            </a:r>
            <a:r>
              <a:rPr lang="en-GB" sz="2400" dirty="0">
                <a:solidFill>
                  <a:prstClr val="black"/>
                </a:solidFill>
                <a:latin typeface="Calibri" pitchFamily="34" charset="0"/>
                <a:cs typeface="Calibri" pitchFamily="34" charset="0"/>
              </a:rPr>
              <a:t>Select descriptive, specific </a:t>
            </a:r>
            <a:r>
              <a:rPr lang="en-GB" sz="2400" dirty="0" smtClean="0">
                <a:solidFill>
                  <a:prstClr val="black"/>
                </a:solidFill>
                <a:latin typeface="Calibri" pitchFamily="34" charset="0"/>
                <a:cs typeface="Calibri" pitchFamily="34" charset="0"/>
              </a:rPr>
              <a:t>words and put </a:t>
            </a:r>
            <a:r>
              <a:rPr lang="en-GB" sz="2400" dirty="0">
                <a:solidFill>
                  <a:prstClr val="black"/>
                </a:solidFill>
                <a:latin typeface="Calibri" pitchFamily="34" charset="0"/>
                <a:cs typeface="Calibri" pitchFamily="34" charset="0"/>
              </a:rPr>
              <a:t>the most important word </a:t>
            </a:r>
            <a:r>
              <a:rPr lang="en-GB" sz="2400" dirty="0" smtClean="0">
                <a:solidFill>
                  <a:prstClr val="black"/>
                </a:solidFill>
                <a:latin typeface="Calibri" pitchFamily="34" charset="0"/>
                <a:cs typeface="Calibri" pitchFamily="34" charset="0"/>
              </a:rPr>
              <a:t>first!</a:t>
            </a:r>
            <a:endParaRPr lang="en-GB" sz="2400" b="1" dirty="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9683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11</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does Google work?</a:t>
            </a:r>
            <a:endParaRPr lang="en-GB" sz="1800"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r>
              <a:rPr lang="en-GB" sz="2400" dirty="0">
                <a:solidFill>
                  <a:prstClr val="black"/>
                </a:solidFill>
                <a:latin typeface="Calibri" pitchFamily="34" charset="0"/>
                <a:cs typeface="Calibri" pitchFamily="34" charset="0"/>
              </a:rPr>
              <a:t>Before you do a search on Google decide exactly what you are looking for and write it down! </a:t>
            </a:r>
          </a:p>
          <a:p>
            <a:pPr marL="674370" lvl="1" indent="-274320">
              <a:spcBef>
                <a:spcPts val="600"/>
              </a:spcBef>
              <a:buClr>
                <a:srgbClr val="F0AD00"/>
              </a:buClr>
              <a:buSzPct val="76000"/>
              <a:buFont typeface="Wingdings 3"/>
              <a:buChar char=""/>
            </a:pPr>
            <a:r>
              <a:rPr lang="en-GB" sz="2400" dirty="0">
                <a:solidFill>
                  <a:prstClr val="black"/>
                </a:solidFill>
                <a:latin typeface="Calibri" pitchFamily="34" charset="0"/>
                <a:cs typeface="Calibri" pitchFamily="34" charset="0"/>
              </a:rPr>
              <a:t>This will save you a lot of time. </a:t>
            </a:r>
            <a:r>
              <a:rPr lang="en-GB" sz="2400" dirty="0" smtClean="0">
                <a:solidFill>
                  <a:prstClr val="black"/>
                </a:solidFill>
                <a:latin typeface="Calibri" pitchFamily="34" charset="0"/>
                <a:cs typeface="Calibri" pitchFamily="34" charset="0"/>
              </a:rPr>
              <a:t>We will try this out later</a:t>
            </a:r>
          </a:p>
          <a:p>
            <a:pPr marL="674370" lvl="1" indent="-274320">
              <a:spcBef>
                <a:spcPts val="600"/>
              </a:spcBef>
              <a:buClr>
                <a:srgbClr val="F0AD00"/>
              </a:buClr>
              <a:buSzPct val="76000"/>
              <a:buFont typeface="Wingdings 3"/>
              <a:buChar char=""/>
            </a:pPr>
            <a:r>
              <a:rPr lang="en-GB" sz="2400" dirty="0" smtClean="0">
                <a:solidFill>
                  <a:prstClr val="black"/>
                </a:solidFill>
                <a:latin typeface="Calibri" pitchFamily="34" charset="0"/>
                <a:cs typeface="Calibri" pitchFamily="34" charset="0"/>
              </a:rPr>
              <a:t>Get to know the ‘Google Results Page’ and then experiment – the way to learn is to have a go!</a:t>
            </a:r>
          </a:p>
          <a:p>
            <a:pPr marL="400050" lvl="1" indent="0">
              <a:spcBef>
                <a:spcPts val="600"/>
              </a:spcBef>
              <a:buClr>
                <a:srgbClr val="F0AD00"/>
              </a:buClr>
              <a:buSzPct val="76000"/>
              <a:buNone/>
            </a:pPr>
            <a:r>
              <a:rPr lang="en-GB" sz="2400" dirty="0" smtClean="0">
                <a:solidFill>
                  <a:prstClr val="black"/>
                </a:solidFill>
                <a:latin typeface="Calibri" pitchFamily="34" charset="0"/>
                <a:cs typeface="Calibri" pitchFamily="34" charset="0"/>
              </a:rPr>
              <a:t>	Just play!</a:t>
            </a:r>
            <a:endParaRPr lang="en-GB" sz="2400"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56142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12</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does Google make money?</a:t>
            </a: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GB" sz="2400" b="1" dirty="0"/>
              <a:t>Fact</a:t>
            </a:r>
            <a:r>
              <a:rPr lang="en-GB" sz="2400" dirty="0"/>
              <a:t>: Money is made by “</a:t>
            </a:r>
            <a:r>
              <a:rPr lang="en-GB" sz="2400" dirty="0" err="1"/>
              <a:t>AdWords</a:t>
            </a:r>
            <a:r>
              <a:rPr lang="en-GB" sz="2400" dirty="0"/>
              <a:t>” which put relevant advertisements next to Google’s own search results – and AdSense, that puts Google’s context driven adverts on other web sites.</a:t>
            </a:r>
          </a:p>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much is Google worth and what impact is it having on business?</a:t>
            </a:r>
          </a:p>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Fact: </a:t>
            </a:r>
            <a:r>
              <a:rPr lang="en-GB" sz="2400" dirty="0" smtClean="0">
                <a:solidFill>
                  <a:prstClr val="black"/>
                </a:solidFill>
                <a:latin typeface="Calibri" pitchFamily="34" charset="0"/>
                <a:cs typeface="Calibri" pitchFamily="34" charset="0"/>
              </a:rPr>
              <a:t> As of 22 June 2012 Market capitalisation was $186.32B</a:t>
            </a:r>
          </a:p>
          <a:p>
            <a:pPr marL="0" indent="0">
              <a:spcBef>
                <a:spcPts val="600"/>
              </a:spcBef>
              <a:buClr>
                <a:srgbClr val="F0AD00"/>
              </a:buClr>
              <a:buSzPct val="76000"/>
              <a:buNone/>
            </a:pPr>
            <a:r>
              <a:rPr lang="en-GB" sz="2400" dirty="0" smtClean="0">
                <a:solidFill>
                  <a:prstClr val="black"/>
                </a:solidFill>
                <a:latin typeface="Calibri" pitchFamily="34" charset="0"/>
                <a:cs typeface="Calibri" pitchFamily="34" charset="0"/>
              </a:rPr>
              <a:t>(Facebook is worth $77.32)</a:t>
            </a:r>
          </a:p>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Fact: </a:t>
            </a:r>
            <a:r>
              <a:rPr lang="en-GB" sz="2400" dirty="0" smtClean="0">
                <a:solidFill>
                  <a:prstClr val="black"/>
                </a:solidFill>
                <a:latin typeface="Calibri" pitchFamily="34" charset="0"/>
                <a:cs typeface="Calibri" pitchFamily="34" charset="0"/>
              </a:rPr>
              <a:t>Google own YouTube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906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13</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Introduction to the Google “Results page”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89615"/>
            <a:ext cx="5616623" cy="4287658"/>
          </a:xfrm>
          <a:prstGeom prst="rect">
            <a:avLst/>
          </a:prstGeom>
        </p:spPr>
      </p:pic>
    </p:spTree>
    <p:extLst>
      <p:ext uri="{BB962C8B-B14F-4D97-AF65-F5344CB8AC3E}">
        <p14:creationId xmlns:p14="http://schemas.microsoft.com/office/powerpoint/2010/main" val="2906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14</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 y="1072621"/>
            <a:ext cx="8982536" cy="5040560"/>
          </a:xfrm>
          <a:prstGeom prst="rect">
            <a:avLst/>
          </a:prstGeom>
        </p:spPr>
      </p:pic>
      <p:sp>
        <p:nvSpPr>
          <p:cNvPr id="7" name="TextBox 6"/>
          <p:cNvSpPr txBox="1"/>
          <p:nvPr/>
        </p:nvSpPr>
        <p:spPr>
          <a:xfrm>
            <a:off x="1979712" y="637955"/>
            <a:ext cx="33843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1. Header: Google products bar</a:t>
            </a:r>
            <a:endParaRPr lang="en-GB" dirty="0"/>
          </a:p>
        </p:txBody>
      </p:sp>
      <p:sp>
        <p:nvSpPr>
          <p:cNvPr id="9" name="TextBox 8"/>
          <p:cNvSpPr txBox="1"/>
          <p:nvPr/>
        </p:nvSpPr>
        <p:spPr>
          <a:xfrm>
            <a:off x="1133611" y="1757265"/>
            <a:ext cx="266429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2. Search bar (press Enter)</a:t>
            </a:r>
            <a:endParaRPr lang="en-GB" dirty="0"/>
          </a:p>
        </p:txBody>
      </p:sp>
      <p:sp>
        <p:nvSpPr>
          <p:cNvPr id="11" name="TextBox 10"/>
          <p:cNvSpPr txBox="1"/>
          <p:nvPr/>
        </p:nvSpPr>
        <p:spPr>
          <a:xfrm>
            <a:off x="6228184" y="1052737"/>
            <a:ext cx="29158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1. Header: Sign in and “Gear”</a:t>
            </a:r>
            <a:endParaRPr lang="en-GB" dirty="0"/>
          </a:p>
        </p:txBody>
      </p:sp>
      <p:sp>
        <p:nvSpPr>
          <p:cNvPr id="12" name="TextBox 11"/>
          <p:cNvSpPr txBox="1"/>
          <p:nvPr/>
        </p:nvSpPr>
        <p:spPr>
          <a:xfrm>
            <a:off x="3995936" y="2060848"/>
            <a:ext cx="252028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2. Search bar: Statistics</a:t>
            </a:r>
            <a:endParaRPr lang="en-GB" dirty="0"/>
          </a:p>
        </p:txBody>
      </p:sp>
      <p:sp>
        <p:nvSpPr>
          <p:cNvPr id="13" name="TextBox 12"/>
          <p:cNvSpPr txBox="1"/>
          <p:nvPr/>
        </p:nvSpPr>
        <p:spPr>
          <a:xfrm>
            <a:off x="3923928" y="2924944"/>
            <a:ext cx="2664296" cy="240065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3. Search results</a:t>
            </a:r>
          </a:p>
          <a:p>
            <a:r>
              <a:rPr lang="en-GB" sz="1200" b="1" dirty="0" smtClean="0"/>
              <a:t>Title</a:t>
            </a:r>
            <a:r>
              <a:rPr lang="en-GB" sz="1200" b="1" dirty="0"/>
              <a:t>:</a:t>
            </a:r>
            <a:r>
              <a:rPr lang="en-GB" sz="1200" dirty="0"/>
              <a:t> The first line of any search result is the title of the webpage. Click the title to reach that webpage.</a:t>
            </a:r>
          </a:p>
          <a:p>
            <a:r>
              <a:rPr lang="en-GB" sz="1200" b="1" dirty="0"/>
              <a:t>URL:</a:t>
            </a:r>
            <a:r>
              <a:rPr lang="en-GB" sz="1200" dirty="0"/>
              <a:t> In green, you'll see the web address of that result's webpage.</a:t>
            </a:r>
          </a:p>
          <a:p>
            <a:r>
              <a:rPr lang="en-GB" sz="1200" b="1" dirty="0"/>
              <a:t>Snippet:</a:t>
            </a:r>
            <a:r>
              <a:rPr lang="en-GB" sz="1200" dirty="0"/>
              <a:t> Below the URL is a description of the webpage and can include an actual excerpt of text from the page. Your search terms will appear in bold to make it easier for you to decide if the page has what you're looking </a:t>
            </a:r>
            <a:r>
              <a:rPr lang="en-GB" sz="1200" dirty="0" smtClean="0"/>
              <a:t>for</a:t>
            </a:r>
            <a:endParaRPr lang="en-GB" dirty="0"/>
          </a:p>
        </p:txBody>
      </p:sp>
      <p:sp>
        <p:nvSpPr>
          <p:cNvPr id="14" name="TextBox 13"/>
          <p:cNvSpPr txBox="1"/>
          <p:nvPr/>
        </p:nvSpPr>
        <p:spPr>
          <a:xfrm>
            <a:off x="395536" y="4437112"/>
            <a:ext cx="23042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4</a:t>
            </a:r>
            <a:r>
              <a:rPr lang="en-GB" dirty="0" smtClean="0"/>
              <a:t>. Tools and filters</a:t>
            </a:r>
            <a:endParaRPr lang="en-GB" dirty="0"/>
          </a:p>
        </p:txBody>
      </p:sp>
      <p:sp>
        <p:nvSpPr>
          <p:cNvPr id="15" name="TextBox 14"/>
          <p:cNvSpPr txBox="1"/>
          <p:nvPr/>
        </p:nvSpPr>
        <p:spPr>
          <a:xfrm>
            <a:off x="6839744" y="5157192"/>
            <a:ext cx="2124744"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5. Ads </a:t>
            </a:r>
            <a:r>
              <a:rPr lang="en-GB" sz="1200" dirty="0" smtClean="0"/>
              <a:t>The ads are relevant to your search and can be above the search results as well as to the side. When you click on them someone pays!</a:t>
            </a:r>
            <a:endParaRPr lang="en-GB" sz="1200" dirty="0"/>
          </a:p>
        </p:txBody>
      </p:sp>
      <p:cxnSp>
        <p:nvCxnSpPr>
          <p:cNvPr id="16" name="Straight Arrow Connector 15"/>
          <p:cNvCxnSpPr/>
          <p:nvPr/>
        </p:nvCxnSpPr>
        <p:spPr>
          <a:xfrm>
            <a:off x="8028384" y="1422069"/>
            <a:ext cx="216024" cy="20673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8604448" y="1422069"/>
            <a:ext cx="216024" cy="82344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H="1">
            <a:off x="3671900" y="2165129"/>
            <a:ext cx="324036" cy="8038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flipH="1">
            <a:off x="3671902" y="3384620"/>
            <a:ext cx="324034"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H="1" flipV="1">
            <a:off x="2627784" y="3717032"/>
            <a:ext cx="1368152" cy="23569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H="1" flipV="1">
            <a:off x="2915816" y="3933056"/>
            <a:ext cx="1023719" cy="3516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2998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15</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Google search tips for you to take home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556792"/>
            <a:ext cx="3122255" cy="4392489"/>
          </a:xfrm>
          <a:prstGeom prst="rect">
            <a:avLst/>
          </a:prstGeom>
        </p:spPr>
      </p:pic>
    </p:spTree>
    <p:extLst>
      <p:ext uri="{BB962C8B-B14F-4D97-AF65-F5344CB8AC3E}">
        <p14:creationId xmlns:p14="http://schemas.microsoft.com/office/powerpoint/2010/main" val="17429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16</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Google search tips for you to take home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00616605"/>
              </p:ext>
            </p:extLst>
          </p:nvPr>
        </p:nvGraphicFramePr>
        <p:xfrm>
          <a:off x="34249" y="1484784"/>
          <a:ext cx="9007005" cy="4556533"/>
        </p:xfrm>
        <a:graphic>
          <a:graphicData uri="http://schemas.openxmlformats.org/presentationml/2006/ole">
            <mc:AlternateContent xmlns:mc="http://schemas.openxmlformats.org/markup-compatibility/2006">
              <mc:Choice xmlns:v="urn:schemas-microsoft-com:vml" Requires="v">
                <p:oleObj spid="_x0000_s1029" name="Document" r:id="rId5" imgW="7011115" imgH="3546247" progId="Word.Document.12">
                  <p:embed/>
                </p:oleObj>
              </mc:Choice>
              <mc:Fallback>
                <p:oleObj name="Document" r:id="rId5" imgW="7011115" imgH="3546247" progId="Word.Document.12">
                  <p:embed/>
                  <p:pic>
                    <p:nvPicPr>
                      <p:cNvPr id="0" name=""/>
                      <p:cNvPicPr/>
                      <p:nvPr/>
                    </p:nvPicPr>
                    <p:blipFill>
                      <a:blip r:embed="rId6"/>
                      <a:stretch>
                        <a:fillRect/>
                      </a:stretch>
                    </p:blipFill>
                    <p:spPr>
                      <a:xfrm>
                        <a:off x="34249" y="1484784"/>
                        <a:ext cx="9007005" cy="4556533"/>
                      </a:xfrm>
                      <a:prstGeom prst="rect">
                        <a:avLst/>
                      </a:prstGeom>
                    </p:spPr>
                  </p:pic>
                </p:oleObj>
              </mc:Fallback>
            </mc:AlternateContent>
          </a:graphicData>
        </a:graphic>
      </p:graphicFrame>
    </p:spTree>
    <p:extLst>
      <p:ext uri="{BB962C8B-B14F-4D97-AF65-F5344CB8AC3E}">
        <p14:creationId xmlns:p14="http://schemas.microsoft.com/office/powerpoint/2010/main" val="25489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17</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Google search tips for you to take home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77708024"/>
              </p:ext>
            </p:extLst>
          </p:nvPr>
        </p:nvGraphicFramePr>
        <p:xfrm>
          <a:off x="62857" y="1810198"/>
          <a:ext cx="8973639" cy="3309614"/>
        </p:xfrm>
        <a:graphic>
          <a:graphicData uri="http://schemas.openxmlformats.org/presentationml/2006/ole">
            <mc:AlternateContent xmlns:mc="http://schemas.openxmlformats.org/markup-compatibility/2006">
              <mc:Choice xmlns:v="urn:schemas-microsoft-com:vml" Requires="v">
                <p:oleObj spid="_x0000_s2053" name="Document" r:id="rId5" imgW="6995314" imgH="2580269" progId="Word.Document.12">
                  <p:embed/>
                </p:oleObj>
              </mc:Choice>
              <mc:Fallback>
                <p:oleObj name="Document" r:id="rId5" imgW="6995314" imgH="2580269" progId="Word.Document.12">
                  <p:embed/>
                  <p:pic>
                    <p:nvPicPr>
                      <p:cNvPr id="0" name=""/>
                      <p:cNvPicPr/>
                      <p:nvPr/>
                    </p:nvPicPr>
                    <p:blipFill>
                      <a:blip r:embed="rId6"/>
                      <a:stretch>
                        <a:fillRect/>
                      </a:stretch>
                    </p:blipFill>
                    <p:spPr>
                      <a:xfrm>
                        <a:off x="62857" y="1810198"/>
                        <a:ext cx="8973639" cy="3309614"/>
                      </a:xfrm>
                      <a:prstGeom prst="rect">
                        <a:avLst/>
                      </a:prstGeom>
                    </p:spPr>
                  </p:pic>
                </p:oleObj>
              </mc:Fallback>
            </mc:AlternateContent>
          </a:graphicData>
        </a:graphic>
      </p:graphicFrame>
    </p:spTree>
    <p:extLst>
      <p:ext uri="{BB962C8B-B14F-4D97-AF65-F5344CB8AC3E}">
        <p14:creationId xmlns:p14="http://schemas.microsoft.com/office/powerpoint/2010/main" val="25489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18</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Google search tips for you to take home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57255669"/>
              </p:ext>
            </p:extLst>
          </p:nvPr>
        </p:nvGraphicFramePr>
        <p:xfrm>
          <a:off x="107503" y="2060848"/>
          <a:ext cx="8932767" cy="2088232"/>
        </p:xfrm>
        <a:graphic>
          <a:graphicData uri="http://schemas.openxmlformats.org/presentationml/2006/ole">
            <mc:AlternateContent xmlns:mc="http://schemas.openxmlformats.org/markup-compatibility/2006">
              <mc:Choice xmlns:v="urn:schemas-microsoft-com:vml" Requires="v">
                <p:oleObj spid="_x0000_s3077" name="Document" r:id="rId5" imgW="6995314" imgH="1635204" progId="Word.Document.12">
                  <p:embed/>
                </p:oleObj>
              </mc:Choice>
              <mc:Fallback>
                <p:oleObj name="Document" r:id="rId5" imgW="6995314" imgH="1635204" progId="Word.Document.12">
                  <p:embed/>
                  <p:pic>
                    <p:nvPicPr>
                      <p:cNvPr id="0" name=""/>
                      <p:cNvPicPr/>
                      <p:nvPr/>
                    </p:nvPicPr>
                    <p:blipFill>
                      <a:blip r:embed="rId6"/>
                      <a:stretch>
                        <a:fillRect/>
                      </a:stretch>
                    </p:blipFill>
                    <p:spPr>
                      <a:xfrm>
                        <a:off x="107503" y="2060848"/>
                        <a:ext cx="8932767" cy="2088232"/>
                      </a:xfrm>
                      <a:prstGeom prst="rect">
                        <a:avLst/>
                      </a:prstGeom>
                    </p:spPr>
                  </p:pic>
                </p:oleObj>
              </mc:Fallback>
            </mc:AlternateContent>
          </a:graphicData>
        </a:graphic>
      </p:graphicFrame>
    </p:spTree>
    <p:extLst>
      <p:ext uri="{BB962C8B-B14F-4D97-AF65-F5344CB8AC3E}">
        <p14:creationId xmlns:p14="http://schemas.microsoft.com/office/powerpoint/2010/main" val="25489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19</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Google search tips for you to take home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68680010"/>
              </p:ext>
            </p:extLst>
          </p:nvPr>
        </p:nvGraphicFramePr>
        <p:xfrm>
          <a:off x="107504" y="1978698"/>
          <a:ext cx="9001000" cy="1983653"/>
        </p:xfrm>
        <a:graphic>
          <a:graphicData uri="http://schemas.openxmlformats.org/presentationml/2006/ole">
            <mc:AlternateContent xmlns:mc="http://schemas.openxmlformats.org/markup-compatibility/2006">
              <mc:Choice xmlns:v="urn:schemas-microsoft-com:vml" Requires="v">
                <p:oleObj spid="_x0000_s4101" name="Document" r:id="rId5" imgW="6995314" imgH="1541815" progId="Word.Document.12">
                  <p:embed/>
                </p:oleObj>
              </mc:Choice>
              <mc:Fallback>
                <p:oleObj name="Document" r:id="rId5" imgW="6995314" imgH="1541815" progId="Word.Document.12">
                  <p:embed/>
                  <p:pic>
                    <p:nvPicPr>
                      <p:cNvPr id="0" name=""/>
                      <p:cNvPicPr/>
                      <p:nvPr/>
                    </p:nvPicPr>
                    <p:blipFill>
                      <a:blip r:embed="rId6"/>
                      <a:stretch>
                        <a:fillRect/>
                      </a:stretch>
                    </p:blipFill>
                    <p:spPr>
                      <a:xfrm>
                        <a:off x="107504" y="1978698"/>
                        <a:ext cx="9001000" cy="1983653"/>
                      </a:xfrm>
                      <a:prstGeom prst="rect">
                        <a:avLst/>
                      </a:prstGeom>
                    </p:spPr>
                  </p:pic>
                </p:oleObj>
              </mc:Fallback>
            </mc:AlternateContent>
          </a:graphicData>
        </a:graphic>
      </p:graphicFrame>
    </p:spTree>
    <p:extLst>
      <p:ext uri="{BB962C8B-B14F-4D97-AF65-F5344CB8AC3E}">
        <p14:creationId xmlns:p14="http://schemas.microsoft.com/office/powerpoint/2010/main" val="25489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334397"/>
            <a:ext cx="5976664" cy="646331"/>
          </a:xfrm>
          <a:prstGeom prst="rect">
            <a:avLst/>
          </a:prstGeom>
          <a:noFill/>
        </p:spPr>
        <p:txBody>
          <a:bodyPr wrap="square" rtlCol="0">
            <a:spAutoFit/>
          </a:bodyPr>
          <a:lstStyle/>
          <a:p>
            <a:r>
              <a:rPr lang="en-GB" sz="3600" b="1" dirty="0" smtClean="0"/>
              <a:t>Agenda and Introduction</a:t>
            </a:r>
            <a:endParaRPr lang="en-GB" sz="3600" dirty="0"/>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800" b="1" dirty="0" smtClean="0">
                <a:solidFill>
                  <a:prstClr val="black"/>
                </a:solidFill>
                <a:latin typeface="Calibri" pitchFamily="34" charset="0"/>
                <a:cs typeface="Calibri" pitchFamily="34" charset="0"/>
              </a:rPr>
              <a:t>Latest </a:t>
            </a:r>
            <a:r>
              <a:rPr lang="en-GB" sz="2800" b="1" dirty="0">
                <a:solidFill>
                  <a:prstClr val="black"/>
                </a:solidFill>
                <a:latin typeface="Calibri" pitchFamily="34" charset="0"/>
                <a:cs typeface="Calibri" pitchFamily="34" charset="0"/>
              </a:rPr>
              <a:t>news from the Computer Sharing </a:t>
            </a:r>
            <a:r>
              <a:rPr lang="en-GB" sz="2800" b="1" dirty="0" smtClean="0">
                <a:solidFill>
                  <a:prstClr val="black"/>
                </a:solidFill>
                <a:latin typeface="Calibri" pitchFamily="34" charset="0"/>
                <a:cs typeface="Calibri" pitchFamily="34" charset="0"/>
              </a:rPr>
              <a:t>Centre </a:t>
            </a: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US" sz="2800" b="1" dirty="0" smtClean="0">
                <a:solidFill>
                  <a:prstClr val="black"/>
                </a:solidFill>
                <a:latin typeface="Calibri" pitchFamily="34" charset="0"/>
                <a:cs typeface="Calibri" pitchFamily="34" charset="0"/>
              </a:rPr>
              <a:t>Google</a:t>
            </a:r>
          </a:p>
          <a:p>
            <a:pPr marL="674370" lvl="1" indent="-274320">
              <a:spcBef>
                <a:spcPts val="600"/>
              </a:spcBef>
              <a:buClr>
                <a:srgbClr val="F0AD00"/>
              </a:buClr>
              <a:buSzPct val="76000"/>
              <a:buFont typeface="Wingdings 3"/>
              <a:buChar char=""/>
            </a:pPr>
            <a:r>
              <a:rPr lang="en-US" sz="2400" b="1" dirty="0" smtClean="0">
                <a:solidFill>
                  <a:prstClr val="black"/>
                </a:solidFill>
                <a:latin typeface="Calibri" pitchFamily="34" charset="0"/>
                <a:cs typeface="Calibri" pitchFamily="34" charset="0"/>
              </a:rPr>
              <a:t>by Cherith Hateley</a:t>
            </a:r>
          </a:p>
          <a:p>
            <a:pPr marL="274320" indent="-274320">
              <a:spcBef>
                <a:spcPts val="600"/>
              </a:spcBef>
              <a:buClr>
                <a:srgbClr val="F0AD00"/>
              </a:buClr>
              <a:buSzPct val="76000"/>
              <a:buFont typeface="Wingdings 3"/>
              <a:buChar char=""/>
            </a:pPr>
            <a:endParaRPr lang="en-GB" sz="28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235213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20</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US" sz="2400" b="1" dirty="0" smtClean="0">
                <a:solidFill>
                  <a:prstClr val="black"/>
                </a:solidFill>
                <a:latin typeface="Calibri" pitchFamily="34" charset="0"/>
                <a:cs typeface="Calibri" pitchFamily="34" charset="0"/>
              </a:rPr>
              <a:t>How to search the world wide web with Google</a:t>
            </a:r>
            <a:endParaRPr lang="en-GB" sz="2400" b="1"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information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news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images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videos on Google</a:t>
            </a:r>
          </a:p>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Please write down some ideas – now we are going to give it a try!</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906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GB" sz="3200" b="1" dirty="0" smtClean="0">
                <a:solidFill>
                  <a:prstClr val="black"/>
                </a:solidFill>
                <a:latin typeface="Calibri" pitchFamily="34" charset="0"/>
                <a:cs typeface="Calibri" pitchFamily="34" charset="0"/>
              </a:rPr>
              <a:t>Latest news from the Computer Sharing Centre</a:t>
            </a:r>
            <a:endParaRPr lang="en-GB" sz="3200" b="1" dirty="0">
              <a:solidFill>
                <a:prstClr val="black"/>
              </a:solidFill>
              <a:latin typeface="Calibri" pitchFamily="34" charset="0"/>
              <a:cs typeface="Calibri" pitchFamily="34" charset="0"/>
            </a:endParaRP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3</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74370" lvl="1"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Computer Sharing </a:t>
            </a:r>
            <a:r>
              <a:rPr lang="en-GB" sz="2400" b="1" dirty="0" smtClean="0">
                <a:solidFill>
                  <a:prstClr val="black"/>
                </a:solidFill>
                <a:latin typeface="Calibri" pitchFamily="34" charset="0"/>
                <a:cs typeface="Calibri" pitchFamily="34" charset="0"/>
              </a:rPr>
              <a:t>Centre Monthly Report for May 2012  </a:t>
            </a: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Environment</a:t>
            </a:r>
            <a:r>
              <a:rPr lang="en-GB" sz="2000" b="1" dirty="0">
                <a:solidFill>
                  <a:prstClr val="black"/>
                </a:solidFill>
                <a:latin typeface="Calibri" pitchFamily="34" charset="0"/>
                <a:cs typeface="Calibri" pitchFamily="34" charset="0"/>
              </a:rPr>
              <a:t>: Cleanliness, computer reliability, broadband </a:t>
            </a:r>
            <a:r>
              <a:rPr lang="en-GB" sz="2000" b="1" dirty="0" smtClean="0">
                <a:solidFill>
                  <a:prstClr val="black"/>
                </a:solidFill>
                <a:latin typeface="Calibri" pitchFamily="34" charset="0"/>
                <a:cs typeface="Calibri" pitchFamily="34" charset="0"/>
              </a:rPr>
              <a:t>connection (speed and reliability) </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The room was redecorated and set up with new chairs, new posters between 3 and 5</a:t>
            </a:r>
            <a:r>
              <a:rPr lang="en-GB" sz="2000" b="1" baseline="30000" dirty="0" smtClean="0">
                <a:solidFill>
                  <a:prstClr val="black"/>
                </a:solidFill>
                <a:latin typeface="Calibri" pitchFamily="34" charset="0"/>
                <a:cs typeface="Calibri" pitchFamily="34" charset="0"/>
              </a:rPr>
              <a:t>th</a:t>
            </a:r>
            <a:r>
              <a:rPr lang="en-GB" sz="2000" b="1" dirty="0" smtClean="0">
                <a:solidFill>
                  <a:prstClr val="black"/>
                </a:solidFill>
                <a:latin typeface="Calibri" pitchFamily="34" charset="0"/>
                <a:cs typeface="Calibri" pitchFamily="34" charset="0"/>
              </a:rPr>
              <a:t> May (in time for the 7 May bank holiday)</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New broadband line supplied by Open Telecom installed 29</a:t>
            </a:r>
            <a:r>
              <a:rPr lang="en-GB" sz="2000" b="1" baseline="30000" dirty="0" smtClean="0">
                <a:solidFill>
                  <a:prstClr val="black"/>
                </a:solidFill>
                <a:latin typeface="Calibri" pitchFamily="34" charset="0"/>
                <a:cs typeface="Calibri" pitchFamily="34" charset="0"/>
              </a:rPr>
              <a:t>th</a:t>
            </a:r>
            <a:r>
              <a:rPr lang="en-GB" sz="2000" b="1" dirty="0" smtClean="0">
                <a:solidFill>
                  <a:prstClr val="black"/>
                </a:solidFill>
                <a:latin typeface="Calibri" pitchFamily="34" charset="0"/>
                <a:cs typeface="Calibri" pitchFamily="34" charset="0"/>
              </a:rPr>
              <a:t> May</a:t>
            </a: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Membership</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Two new members joined in May. Total of 119 members able to use the Centre. Latest membership number is 135</a:t>
            </a: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Lesson </a:t>
            </a:r>
            <a:r>
              <a:rPr lang="en-GB" sz="2000" b="1" dirty="0">
                <a:solidFill>
                  <a:prstClr val="black"/>
                </a:solidFill>
                <a:latin typeface="Calibri" pitchFamily="34" charset="0"/>
                <a:cs typeface="Calibri" pitchFamily="34" charset="0"/>
              </a:rPr>
              <a:t>attendance and subjects </a:t>
            </a:r>
            <a:r>
              <a:rPr lang="en-GB" sz="2000" b="1" dirty="0" smtClean="0">
                <a:solidFill>
                  <a:prstClr val="black"/>
                </a:solidFill>
                <a:latin typeface="Calibri" pitchFamily="34" charset="0"/>
                <a:cs typeface="Calibri" pitchFamily="34" charset="0"/>
              </a:rPr>
              <a:t>covered</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42 lessons, with 40 attended (two students forgot and were sorry!), lots of work  on keyboard navigation with the keyboard crew </a:t>
            </a:r>
            <a:r>
              <a:rPr lang="en-GB" sz="2000" b="1" dirty="0" smtClean="0">
                <a:solidFill>
                  <a:prstClr val="black"/>
                </a:solidFill>
                <a:latin typeface="Calibri" pitchFamily="34" charset="0"/>
                <a:cs typeface="Calibri" pitchFamily="34" charset="0"/>
                <a:sym typeface="Wingdings" pitchFamily="2" charset="2"/>
              </a:rPr>
              <a:t></a:t>
            </a:r>
            <a:endParaRPr lang="en-GB" sz="20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5948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GB" sz="3200" b="1" dirty="0" smtClean="0">
                <a:solidFill>
                  <a:prstClr val="black"/>
                </a:solidFill>
                <a:latin typeface="Calibri" pitchFamily="34" charset="0"/>
                <a:cs typeface="Calibri" pitchFamily="34" charset="0"/>
              </a:rPr>
              <a:t>May Monthly </a:t>
            </a:r>
            <a:r>
              <a:rPr lang="en-GB" sz="3200" b="1" dirty="0">
                <a:solidFill>
                  <a:prstClr val="black"/>
                </a:solidFill>
                <a:latin typeface="Calibri" pitchFamily="34" charset="0"/>
                <a:cs typeface="Calibri" pitchFamily="34" charset="0"/>
              </a:rPr>
              <a:t>Report</a:t>
            </a: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4</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74370" lvl="1"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Computer Sharing </a:t>
            </a:r>
            <a:r>
              <a:rPr lang="en-GB" sz="2400" b="1" dirty="0" smtClean="0">
                <a:solidFill>
                  <a:prstClr val="black"/>
                </a:solidFill>
                <a:latin typeface="Calibri" pitchFamily="34" charset="0"/>
                <a:cs typeface="Calibri" pitchFamily="34" charset="0"/>
              </a:rPr>
              <a:t>Centre Monthly Report for May 2012  </a:t>
            </a: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Waiting list to attend a term of lessons (now managed by Cherith)</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Currently 39 names on the list </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Waiting time 10 to 12 months, but in practice this varies</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Cherith (Computer Sharing Centre Manager) is now responsible for arranging stand-ins (9 out of 42 lessons in May) and new students as Diane Payne has moved to HR. </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Janet Gannon in the General Office promotes the Centre, arranges Inductions, and takes messages from students regarding cancellations</a:t>
            </a: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Drop </a:t>
            </a:r>
            <a:r>
              <a:rPr lang="en-GB" sz="2000" b="1" dirty="0">
                <a:solidFill>
                  <a:prstClr val="black"/>
                </a:solidFill>
                <a:latin typeface="Calibri" pitchFamily="34" charset="0"/>
                <a:cs typeface="Calibri" pitchFamily="34" charset="0"/>
              </a:rPr>
              <a:t>in session </a:t>
            </a:r>
            <a:r>
              <a:rPr lang="en-GB" sz="2000" b="1" dirty="0" smtClean="0">
                <a:solidFill>
                  <a:prstClr val="black"/>
                </a:solidFill>
                <a:latin typeface="Calibri" pitchFamily="34" charset="0"/>
                <a:cs typeface="Calibri" pitchFamily="34" charset="0"/>
              </a:rPr>
              <a:t>attendance</a:t>
            </a:r>
          </a:p>
          <a:p>
            <a:pPr marL="800100" lvl="2" indent="0">
              <a:spcBef>
                <a:spcPts val="600"/>
              </a:spcBef>
              <a:buClr>
                <a:srgbClr val="F0AD00"/>
              </a:buClr>
              <a:buSzPct val="76000"/>
              <a:buNone/>
            </a:pPr>
            <a:r>
              <a:rPr lang="en-GB" sz="2000" b="1" dirty="0" smtClean="0">
                <a:solidFill>
                  <a:prstClr val="black"/>
                </a:solidFill>
                <a:latin typeface="Calibri" pitchFamily="34" charset="0"/>
                <a:cs typeface="Calibri" pitchFamily="34" charset="0"/>
              </a:rPr>
              <a:t>Ten people benefited, tasks included booking flights and </a:t>
            </a:r>
            <a:r>
              <a:rPr lang="en-GB" sz="2000" b="1" dirty="0" err="1" smtClean="0">
                <a:solidFill>
                  <a:prstClr val="black"/>
                </a:solidFill>
                <a:latin typeface="Calibri" pitchFamily="34" charset="0"/>
                <a:cs typeface="Calibri" pitchFamily="34" charset="0"/>
              </a:rPr>
              <a:t>iPad</a:t>
            </a:r>
            <a:r>
              <a:rPr lang="en-GB" sz="2000" b="1" dirty="0" smtClean="0">
                <a:solidFill>
                  <a:prstClr val="black"/>
                </a:solidFill>
                <a:latin typeface="Calibri" pitchFamily="34" charset="0"/>
                <a:cs typeface="Calibri" pitchFamily="34" charset="0"/>
              </a:rPr>
              <a:t> introduction</a:t>
            </a:r>
            <a:endParaRPr lang="en-GB" sz="2000" b="1" dirty="0">
              <a:solidFill>
                <a:prstClr val="black"/>
              </a:solidFill>
              <a:latin typeface="Calibri" pitchFamily="34" charset="0"/>
              <a:cs typeface="Calibri" pitchFamily="34" charset="0"/>
            </a:endParaRPr>
          </a:p>
          <a:p>
            <a:pPr marL="1074420" lvl="2"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Presentations 16 May “Digital Photography – print photos using the internet”  Portrait photos taken </a:t>
            </a:r>
            <a:r>
              <a:rPr lang="en-GB" sz="2000" b="1" dirty="0" smtClean="0">
                <a:solidFill>
                  <a:prstClr val="black"/>
                </a:solidFill>
                <a:latin typeface="Calibri" pitchFamily="34" charset="0"/>
                <a:cs typeface="Calibri" pitchFamily="34" charset="0"/>
                <a:sym typeface="Wingdings" pitchFamily="2" charset="2"/>
              </a:rPr>
              <a:t></a:t>
            </a:r>
            <a:endParaRPr lang="en-GB" sz="20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6057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GB" sz="3200" b="1" dirty="0" smtClean="0">
                <a:solidFill>
                  <a:prstClr val="black"/>
                </a:solidFill>
                <a:latin typeface="Calibri" pitchFamily="34" charset="0"/>
                <a:cs typeface="Calibri" pitchFamily="34" charset="0"/>
              </a:rPr>
              <a:t>New leaflet for Computer Sharing Centre</a:t>
            </a:r>
            <a:endParaRPr lang="en-GB" sz="3200" b="1" dirty="0">
              <a:solidFill>
                <a:prstClr val="black"/>
              </a:solidFill>
              <a:latin typeface="Calibri" pitchFamily="34" charset="0"/>
              <a:cs typeface="Calibri" pitchFamily="34" charset="0"/>
            </a:endParaRP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5</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980728"/>
            <a:ext cx="3869873" cy="5472608"/>
          </a:xfrm>
          <a:prstGeom prst="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4644008" y="1268760"/>
            <a:ext cx="4032448" cy="1477328"/>
          </a:xfrm>
          <a:prstGeom prst="rect">
            <a:avLst/>
          </a:prstGeom>
          <a:noFill/>
        </p:spPr>
        <p:txBody>
          <a:bodyPr wrap="square" rtlCol="0">
            <a:spAutoFit/>
          </a:bodyPr>
          <a:lstStyle/>
          <a:p>
            <a:r>
              <a:rPr lang="en-GB" dirty="0" smtClean="0"/>
              <a:t>An A3 poster of this is in the cabinet outside the Computer Sharing Centre. Janet and Val in the General Office will give A4 (normal size!) out to residents and staff</a:t>
            </a:r>
            <a:endParaRPr lang="en-GB" dirty="0"/>
          </a:p>
        </p:txBody>
      </p:sp>
    </p:spTree>
    <p:extLst>
      <p:ext uri="{BB962C8B-B14F-4D97-AF65-F5344CB8AC3E}">
        <p14:creationId xmlns:p14="http://schemas.microsoft.com/office/powerpoint/2010/main" val="34277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GB" sz="3200" b="1" dirty="0" smtClean="0">
                <a:solidFill>
                  <a:prstClr val="black"/>
                </a:solidFill>
                <a:latin typeface="Calibri" pitchFamily="34" charset="0"/>
                <a:cs typeface="Calibri" pitchFamily="34" charset="0"/>
              </a:rPr>
              <a:t>Possible new Skype service!</a:t>
            </a:r>
            <a:endParaRPr lang="en-GB" sz="3200" b="1" dirty="0">
              <a:solidFill>
                <a:prstClr val="black"/>
              </a:solidFill>
              <a:latin typeface="Calibri" pitchFamily="34" charset="0"/>
              <a:cs typeface="Calibri" pitchFamily="34" charset="0"/>
            </a:endParaRPr>
          </a:p>
        </p:txBody>
      </p:sp>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6</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p:txBody>
      </p:sp>
      <p:sp>
        <p:nvSpPr>
          <p:cNvPr id="6" name="TextBox 5"/>
          <p:cNvSpPr txBox="1"/>
          <p:nvPr/>
        </p:nvSpPr>
        <p:spPr>
          <a:xfrm>
            <a:off x="3347864" y="1268760"/>
            <a:ext cx="5400600" cy="2862322"/>
          </a:xfrm>
          <a:prstGeom prst="rect">
            <a:avLst/>
          </a:prstGeom>
          <a:noFill/>
        </p:spPr>
        <p:txBody>
          <a:bodyPr wrap="square" rtlCol="0">
            <a:spAutoFit/>
          </a:bodyPr>
          <a:lstStyle/>
          <a:p>
            <a:r>
              <a:rPr lang="en-GB" dirty="0" smtClean="0"/>
              <a:t>We are also looking into providing free Skype sessions at the weekends:</a:t>
            </a:r>
          </a:p>
          <a:p>
            <a:r>
              <a:rPr lang="en-GB" dirty="0" smtClean="0"/>
              <a:t>Saturday and Sunday at</a:t>
            </a:r>
          </a:p>
          <a:p>
            <a:r>
              <a:rPr lang="en-GB" b="1" dirty="0" smtClean="0"/>
              <a:t>10-11am and 7-8pm</a:t>
            </a:r>
          </a:p>
          <a:p>
            <a:r>
              <a:rPr lang="en-GB" dirty="0" smtClean="0"/>
              <a:t>where the Centre will be used only for Skype calls to friends and family (probably abroad but not necessarily!)</a:t>
            </a:r>
          </a:p>
          <a:p>
            <a:r>
              <a:rPr lang="en-GB" dirty="0" smtClean="0"/>
              <a:t>Please speak to one of the Instructors afterwards if you are interested in either </a:t>
            </a:r>
            <a:r>
              <a:rPr lang="en-GB" dirty="0" err="1" smtClean="0"/>
              <a:t>Skyping</a:t>
            </a:r>
            <a:r>
              <a:rPr lang="en-GB" dirty="0" smtClean="0"/>
              <a:t> or being a support volunteer.</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23571"/>
            <a:ext cx="2520280" cy="243747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00" y="4048473"/>
            <a:ext cx="2438400" cy="1828800"/>
          </a:xfrm>
          <a:prstGeom prst="rect">
            <a:avLst/>
          </a:prstGeom>
        </p:spPr>
      </p:pic>
    </p:spTree>
    <p:extLst>
      <p:ext uri="{BB962C8B-B14F-4D97-AF65-F5344CB8AC3E}">
        <p14:creationId xmlns:p14="http://schemas.microsoft.com/office/powerpoint/2010/main" val="913271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7</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does Google work?</a:t>
            </a: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How </a:t>
            </a:r>
            <a:r>
              <a:rPr lang="en-GB" sz="2400" b="1" dirty="0" smtClean="0">
                <a:solidFill>
                  <a:prstClr val="black"/>
                </a:solidFill>
                <a:latin typeface="Calibri" pitchFamily="34" charset="0"/>
                <a:cs typeface="Calibri" pitchFamily="34" charset="0"/>
              </a:rPr>
              <a:t>does Google make money?</a:t>
            </a: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Introduction to the Google “Results page”</a:t>
            </a:r>
          </a:p>
          <a:p>
            <a:pPr marL="274320" indent="-274320">
              <a:spcBef>
                <a:spcPts val="600"/>
              </a:spcBef>
              <a:buClr>
                <a:srgbClr val="F0AD00"/>
              </a:buClr>
              <a:buSzPct val="76000"/>
              <a:buFont typeface="Wingdings 3"/>
              <a:buChar char=""/>
            </a:pPr>
            <a:r>
              <a:rPr lang="en-US" sz="2400" b="1" dirty="0">
                <a:solidFill>
                  <a:prstClr val="black"/>
                </a:solidFill>
                <a:latin typeface="Calibri" pitchFamily="34" charset="0"/>
                <a:cs typeface="Calibri" pitchFamily="34" charset="0"/>
              </a:rPr>
              <a:t>How </a:t>
            </a:r>
            <a:r>
              <a:rPr lang="en-US" sz="2400" b="1" dirty="0" smtClean="0">
                <a:solidFill>
                  <a:prstClr val="black"/>
                </a:solidFill>
                <a:latin typeface="Calibri" pitchFamily="34" charset="0"/>
                <a:cs typeface="Calibri" pitchFamily="34" charset="0"/>
              </a:rPr>
              <a:t>to search the world wide web with Google</a:t>
            </a:r>
            <a:endParaRPr lang="en-GB" sz="2400" b="1"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information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news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images on Google</a:t>
            </a:r>
          </a:p>
          <a:p>
            <a:pPr marL="674370" lvl="1" indent="-274320">
              <a:spcBef>
                <a:spcPts val="600"/>
              </a:spcBef>
              <a:buClr>
                <a:srgbClr val="F0AD00"/>
              </a:buClr>
              <a:buSzPct val="76000"/>
              <a:buFont typeface="Wingdings 3"/>
              <a:buChar char=""/>
            </a:pPr>
            <a:r>
              <a:rPr lang="en-GB" sz="2000" b="1" dirty="0" smtClean="0">
                <a:solidFill>
                  <a:prstClr val="black"/>
                </a:solidFill>
                <a:latin typeface="Calibri" pitchFamily="34" charset="0"/>
                <a:cs typeface="Calibri" pitchFamily="34" charset="0"/>
              </a:rPr>
              <a:t>Searching for videos on Google</a:t>
            </a:r>
          </a:p>
          <a:p>
            <a:pPr marL="274320"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78230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8</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600"/>
              </a:spcBef>
              <a:buClr>
                <a:srgbClr val="F0AD00"/>
              </a:buClr>
              <a:buSzPct val="76000"/>
              <a:buFont typeface="Wingdings 3"/>
              <a:buChar char=""/>
            </a:pPr>
            <a:r>
              <a:rPr lang="en-GB" sz="2400" b="1" dirty="0" smtClean="0">
                <a:solidFill>
                  <a:prstClr val="black"/>
                </a:solidFill>
                <a:latin typeface="Calibri" pitchFamily="34" charset="0"/>
                <a:cs typeface="Calibri" pitchFamily="34" charset="0"/>
              </a:rPr>
              <a:t>How does Google work?</a:t>
            </a:r>
            <a:endParaRPr lang="en-GB" sz="2400" b="1" dirty="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Fact</a:t>
            </a:r>
            <a:r>
              <a:rPr lang="en-GB" sz="2400" dirty="0">
                <a:solidFill>
                  <a:prstClr val="black"/>
                </a:solidFill>
                <a:latin typeface="Calibri" pitchFamily="34" charset="0"/>
                <a:cs typeface="Calibri" pitchFamily="34" charset="0"/>
              </a:rPr>
              <a:t>: Google’s system does search every page on the world wide web (some more frequently than others) and when a study group measured it in 2007, there were 750 billion web pages!</a:t>
            </a:r>
          </a:p>
          <a:p>
            <a:pPr marL="674370" lvl="1" indent="-274320">
              <a:spcBef>
                <a:spcPts val="600"/>
              </a:spcBef>
              <a:buClr>
                <a:srgbClr val="F0AD00"/>
              </a:buClr>
              <a:buSzPct val="76000"/>
              <a:buFont typeface="Wingdings 3"/>
              <a:buChar char=""/>
            </a:pPr>
            <a:r>
              <a:rPr lang="en-GB" sz="2400" b="1" dirty="0">
                <a:solidFill>
                  <a:prstClr val="black"/>
                </a:solidFill>
                <a:latin typeface="Calibri" pitchFamily="34" charset="0"/>
                <a:cs typeface="Calibri" pitchFamily="34" charset="0"/>
              </a:rPr>
              <a:t>Fact</a:t>
            </a:r>
            <a:r>
              <a:rPr lang="en-GB" sz="2400" dirty="0">
                <a:solidFill>
                  <a:prstClr val="black"/>
                </a:solidFill>
                <a:latin typeface="Calibri" pitchFamily="34" charset="0"/>
                <a:cs typeface="Calibri" pitchFamily="34" charset="0"/>
              </a:rPr>
              <a:t>: Google indexes every word (except common short words like </a:t>
            </a:r>
            <a:r>
              <a:rPr lang="en-GB" sz="2400" dirty="0" smtClean="0">
                <a:solidFill>
                  <a:prstClr val="black"/>
                </a:solidFill>
                <a:latin typeface="Calibri" pitchFamily="34" charset="0"/>
                <a:cs typeface="Calibri" pitchFamily="34" charset="0"/>
              </a:rPr>
              <a:t>‘a’, ‘and’, ‘the’) </a:t>
            </a:r>
            <a:r>
              <a:rPr lang="en-GB" sz="2400" dirty="0">
                <a:solidFill>
                  <a:prstClr val="black"/>
                </a:solidFill>
                <a:latin typeface="Calibri" pitchFamily="34" charset="0"/>
                <a:cs typeface="Calibri" pitchFamily="34" charset="0"/>
              </a:rPr>
              <a:t>on every web page and uses </a:t>
            </a:r>
            <a:r>
              <a:rPr lang="en-GB" sz="2400" dirty="0" smtClean="0">
                <a:solidFill>
                  <a:prstClr val="black"/>
                </a:solidFill>
                <a:latin typeface="Calibri" pitchFamily="34" charset="0"/>
                <a:cs typeface="Calibri" pitchFamily="34" charset="0"/>
              </a:rPr>
              <a:t>at least 500 powerful computers </a:t>
            </a:r>
            <a:r>
              <a:rPr lang="en-GB" sz="2400" dirty="0">
                <a:solidFill>
                  <a:prstClr val="black"/>
                </a:solidFill>
                <a:latin typeface="Calibri" pitchFamily="34" charset="0"/>
                <a:cs typeface="Calibri" pitchFamily="34" charset="0"/>
              </a:rPr>
              <a:t>to perform your search, returning the results in half a second.</a:t>
            </a:r>
          </a:p>
          <a:p>
            <a:pPr marL="0" indent="0">
              <a:spcBef>
                <a:spcPts val="600"/>
              </a:spcBef>
              <a:buClr>
                <a:srgbClr val="F0AD00"/>
              </a:buClr>
              <a:buSzPct val="76000"/>
              <a:buNone/>
            </a:pPr>
            <a:endParaRPr lang="en-GB" sz="28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906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02896" y="6356350"/>
            <a:ext cx="2133600" cy="365125"/>
          </a:xfrm>
        </p:spPr>
        <p:txBody>
          <a:bodyPr/>
          <a:lstStyle/>
          <a:p>
            <a:fld id="{C8CF4A24-01EF-4ECE-9659-A28BB04A877E}" type="slidenum">
              <a:rPr lang="en-GB" sz="1600" b="1" smtClean="0">
                <a:solidFill>
                  <a:schemeClr val="tx1"/>
                </a:solidFill>
              </a:rPr>
              <a:pPr/>
              <a:t>9</a:t>
            </a:fld>
            <a:endParaRPr lang="en-GB" sz="1600" b="1" dirty="0">
              <a:solidFill>
                <a:schemeClr val="tx1"/>
              </a:solidFill>
            </a:endParaRPr>
          </a:p>
        </p:txBody>
      </p:sp>
      <p:sp>
        <p:nvSpPr>
          <p:cNvPr id="10" name="Content Placeholder 2"/>
          <p:cNvSpPr txBox="1">
            <a:spLocks/>
          </p:cNvSpPr>
          <p:nvPr/>
        </p:nvSpPr>
        <p:spPr>
          <a:xfrm>
            <a:off x="323528" y="1052737"/>
            <a:ext cx="8640960"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spcBef>
                <a:spcPts val="600"/>
              </a:spcBef>
              <a:buClr>
                <a:srgbClr val="F0AD00"/>
              </a:buClr>
              <a:buSzPct val="76000"/>
              <a:buNone/>
            </a:pPr>
            <a:endParaRPr lang="en-GB" sz="1800"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1800" b="1" dirty="0" smtClean="0">
                <a:solidFill>
                  <a:prstClr val="black"/>
                </a:solidFill>
                <a:latin typeface="Calibri" pitchFamily="34" charset="0"/>
                <a:cs typeface="Calibri" pitchFamily="34" charset="0"/>
              </a:rPr>
              <a:t>Description</a:t>
            </a:r>
            <a:endParaRPr lang="en-GB" sz="1800" b="1" dirty="0">
              <a:solidFill>
                <a:prstClr val="black"/>
              </a:solidFill>
              <a:latin typeface="Calibri" pitchFamily="34" charset="0"/>
              <a:cs typeface="Calibri" pitchFamily="34" charset="0"/>
            </a:endParaRPr>
          </a:p>
          <a:p>
            <a:pPr marL="400050" lvl="1" indent="0">
              <a:spcBef>
                <a:spcPts val="600"/>
              </a:spcBef>
              <a:buClr>
                <a:srgbClr val="F0AD00"/>
              </a:buClr>
              <a:buSzPct val="76000"/>
              <a:buNone/>
            </a:pPr>
            <a:r>
              <a:rPr lang="en-GB" sz="1800" dirty="0">
                <a:solidFill>
                  <a:prstClr val="black"/>
                </a:solidFill>
                <a:latin typeface="Calibri" pitchFamily="34" charset="0"/>
                <a:cs typeface="Calibri" pitchFamily="34" charset="0"/>
              </a:rPr>
              <a:t>Google Inc. (Google) is a global technology company focused on improving the ways people connect with information. The Company generates revenue primarily by delivering online advertising. As of December 31, 2011, the Company’s business was focused on areas, such as search, advertising, operating systems and platforms, and enterprise. Businesses use its </a:t>
            </a:r>
            <a:r>
              <a:rPr lang="en-GB" sz="1800" dirty="0" err="1">
                <a:solidFill>
                  <a:prstClr val="black"/>
                </a:solidFill>
                <a:latin typeface="Calibri" pitchFamily="34" charset="0"/>
                <a:cs typeface="Calibri" pitchFamily="34" charset="0"/>
              </a:rPr>
              <a:t>AdWords</a:t>
            </a:r>
            <a:r>
              <a:rPr lang="en-GB" sz="1800" dirty="0">
                <a:solidFill>
                  <a:prstClr val="black"/>
                </a:solidFill>
                <a:latin typeface="Calibri" pitchFamily="34" charset="0"/>
                <a:cs typeface="Calibri" pitchFamily="34" charset="0"/>
              </a:rPr>
              <a:t> program to promote their products and services with targeted advertising. In addition, the third parties that comprise the Google Network use its AdSense program to deliver relevant advertisements that generate revenue. In June 2011, the Company launched Google+, a way to share online. As of January 2012, over 90 million people had joined Google+. In April 2011, the Company acquired </a:t>
            </a:r>
            <a:r>
              <a:rPr lang="en-GB" sz="1800" dirty="0" err="1">
                <a:solidFill>
                  <a:prstClr val="black"/>
                </a:solidFill>
                <a:latin typeface="Calibri" pitchFamily="34" charset="0"/>
                <a:cs typeface="Calibri" pitchFamily="34" charset="0"/>
              </a:rPr>
              <a:t>PushLife</a:t>
            </a:r>
            <a:r>
              <a:rPr lang="en-GB" sz="1800" dirty="0">
                <a:solidFill>
                  <a:prstClr val="black"/>
                </a:solidFill>
                <a:latin typeface="Calibri" pitchFamily="34" charset="0"/>
                <a:cs typeface="Calibri" pitchFamily="34" charset="0"/>
              </a:rPr>
              <a:t>. In September 2011, the Company acquired Zagat. In May 2012, Google acquired Motorola Mobility Holdings, Inc.(MMI).</a:t>
            </a: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0" indent="0">
              <a:spcBef>
                <a:spcPts val="600"/>
              </a:spcBef>
              <a:buClr>
                <a:srgbClr val="F0AD00"/>
              </a:buClr>
              <a:buSzPct val="76000"/>
              <a:buNone/>
            </a:pPr>
            <a:endParaRPr lang="en-GB" sz="28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000" b="1" dirty="0" smtClean="0">
              <a:solidFill>
                <a:prstClr val="black"/>
              </a:solidFill>
              <a:latin typeface="Calibri" pitchFamily="34" charset="0"/>
              <a:cs typeface="Calibri" pitchFamily="34" charset="0"/>
            </a:endParaRPr>
          </a:p>
          <a:p>
            <a:pPr marL="400050" lvl="1" indent="0">
              <a:spcBef>
                <a:spcPts val="600"/>
              </a:spcBef>
              <a:buClr>
                <a:srgbClr val="F0AD00"/>
              </a:buClr>
              <a:buSzPct val="76000"/>
              <a:buNone/>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smtClean="0">
              <a:solidFill>
                <a:prstClr val="black"/>
              </a:solidFill>
              <a:latin typeface="Calibri" pitchFamily="34" charset="0"/>
              <a:cs typeface="Calibri" pitchFamily="34" charset="0"/>
            </a:endParaRPr>
          </a:p>
          <a:p>
            <a:pPr marL="674370" lvl="1" indent="-274320">
              <a:spcBef>
                <a:spcPts val="600"/>
              </a:spcBef>
              <a:buClr>
                <a:srgbClr val="F0AD00"/>
              </a:buClr>
              <a:buSzPct val="76000"/>
              <a:buFont typeface="Wingdings 3"/>
              <a:buChar char=""/>
            </a:pPr>
            <a:endParaRPr lang="en-GB" sz="2400" b="1" dirty="0">
              <a:solidFill>
                <a:prstClr val="black"/>
              </a:solidFill>
              <a:latin typeface="Calibri" pitchFamily="34" charset="0"/>
              <a:cs typeface="Calibri" pitchFamily="34" charset="0"/>
            </a:endParaRPr>
          </a:p>
          <a:p>
            <a:pPr marL="274320" indent="-274320">
              <a:spcBef>
                <a:spcPts val="600"/>
              </a:spcBef>
              <a:buClr>
                <a:srgbClr val="F0AD00"/>
              </a:buClr>
              <a:buSzPct val="76000"/>
              <a:buFont typeface="Wingdings 3"/>
              <a:buChar char=""/>
            </a:pPr>
            <a:endParaRPr lang="en-US" sz="2800" b="1" dirty="0" smtClean="0">
              <a:solidFill>
                <a:prstClr val="black"/>
              </a:solidFill>
              <a:latin typeface="Calibri" pitchFamily="34" charset="0"/>
              <a:cs typeface="Calibri" pitchFamily="34" charset="0"/>
            </a:endParaRPr>
          </a:p>
          <a:p>
            <a:pPr marL="822960" lvl="2">
              <a:spcBef>
                <a:spcPts val="500"/>
              </a:spcBef>
              <a:buClr>
                <a:prstClr val="white">
                  <a:shade val="50000"/>
                </a:prstClr>
              </a:buClr>
              <a:buSzPct val="76000"/>
              <a:buFont typeface="Wingdings 3"/>
              <a:buChar char=""/>
            </a:pPr>
            <a:endParaRPr lang="en-US" sz="1600" dirty="0">
              <a:solidFill>
                <a:prstClr val="black"/>
              </a:solidFill>
              <a:latin typeface="Calibri" pitchFamily="34" charset="0"/>
              <a:cs typeface="Calibri" pitchFamily="34" charset="0"/>
            </a:endParaRPr>
          </a:p>
        </p:txBody>
      </p:sp>
      <p:sp>
        <p:nvSpPr>
          <p:cNvPr id="6" name="TextBox 5"/>
          <p:cNvSpPr txBox="1"/>
          <p:nvPr/>
        </p:nvSpPr>
        <p:spPr>
          <a:xfrm>
            <a:off x="323528" y="334397"/>
            <a:ext cx="8712968" cy="584775"/>
          </a:xfrm>
          <a:prstGeom prst="rect">
            <a:avLst/>
          </a:prstGeom>
          <a:noFill/>
        </p:spPr>
        <p:txBody>
          <a:bodyPr wrap="square" rtlCol="0">
            <a:spAutoFit/>
          </a:bodyPr>
          <a:lstStyle/>
          <a:p>
            <a:pPr marL="274320" indent="-274320">
              <a:spcBef>
                <a:spcPts val="600"/>
              </a:spcBef>
              <a:buClr>
                <a:srgbClr val="F0AD00"/>
              </a:buClr>
              <a:buSzPct val="76000"/>
              <a:buFont typeface="Wingdings 3"/>
              <a:buChar char=""/>
            </a:pPr>
            <a:r>
              <a:rPr lang="en-US" sz="3200" b="1" dirty="0" smtClean="0">
                <a:solidFill>
                  <a:prstClr val="black"/>
                </a:solidFill>
                <a:latin typeface="Calibri" pitchFamily="34" charset="0"/>
                <a:cs typeface="Calibri" pitchFamily="34" charset="0"/>
              </a:rPr>
              <a:t>Google</a:t>
            </a:r>
            <a:endParaRPr lang="en-US" sz="32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782718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1645</TotalTime>
  <Words>1469</Words>
  <Application>Microsoft Office PowerPoint</Application>
  <PresentationFormat>On-screen Show (4:3)</PresentationFormat>
  <Paragraphs>223</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Computer Sharing Centre  Google 4 July 2012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Banking 2010 – focusing on Online Banking</dc:title>
  <dc:creator>Liquid Jigsaw</dc:creator>
  <cp:lastModifiedBy>Tania</cp:lastModifiedBy>
  <cp:revision>140</cp:revision>
  <dcterms:created xsi:type="dcterms:W3CDTF">2010-09-27T11:17:28Z</dcterms:created>
  <dcterms:modified xsi:type="dcterms:W3CDTF">2012-07-20T10:29:50Z</dcterms:modified>
</cp:coreProperties>
</file>