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BEE7-2E02-4621-A988-D590355EE9B9}" type="datetimeFigureOut">
              <a:rPr lang="en-GB" smtClean="0"/>
              <a:pPr/>
              <a:t>26/10/2011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ACB5-5B5B-443F-9244-665F734806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94C8-288E-4582-A607-EB3A9EEADF5C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94D-BEF0-4E48-B7A0-7B25B402969D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B42-1E9C-4AC8-A7EF-519A5A0207B3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D9A1-259F-404A-8A3E-215AD5449638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E7A-9165-427A-99DA-5D8F49859BBA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B4E1-5C93-449E-9D03-1FBA807C2476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4475-A01F-470A-AA07-48ED9AEF8F6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30D5-8B47-480B-9CDB-40F7C8E6E0E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77D-55DB-4B11-BF7F-2FBF942B4080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E26A-C5EA-444E-9092-9A8B0E0511B7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D6B7-CE03-43C0-9D34-E8B06CC13431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41BA-4F47-4F4F-B5EC-5B8CF472356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96" y="249289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Computer Sharing Centre </a:t>
            </a:r>
            <a:r>
              <a:rPr lang="en-US" dirty="0"/>
              <a:t/>
            </a:r>
            <a:br>
              <a:rPr lang="en-US" dirty="0"/>
            </a:br>
            <a:r>
              <a:rPr lang="en-US" sz="3800" b="1" dirty="0" smtClean="0">
                <a:solidFill>
                  <a:schemeClr val="accent6"/>
                </a:solidFill>
              </a:rPr>
              <a:t>Third</a:t>
            </a:r>
            <a:r>
              <a:rPr lang="en-US" sz="3800" dirty="0" smtClean="0"/>
              <a:t> </a:t>
            </a:r>
            <a:r>
              <a:rPr lang="en-US" sz="3800" dirty="0"/>
              <a:t>Instructor Training Presentation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Giving a lesson in a Computer Sharing Centre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10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79512" y="1340768"/>
            <a:ext cx="4608512" cy="1640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000" b="1" dirty="0">
                <a:solidFill>
                  <a:schemeClr val="accent6"/>
                </a:solidFill>
              </a:rPr>
              <a:t>Hand out the Instructor Guides </a:t>
            </a:r>
            <a:r>
              <a:rPr lang="en-US" sz="2000" dirty="0"/>
              <a:t>on ‘Giving a lesson in a Computer Sharing Centre’ and ‘Starting and finishing a 35 minute lesson’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289872" cy="2297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312368" cy="2762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4307174" y="4005064"/>
            <a:ext cx="4369282" cy="164076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000" b="1" dirty="0">
                <a:solidFill>
                  <a:schemeClr val="accent6"/>
                </a:solidFill>
              </a:rPr>
              <a:t>Discuss the difficulties in giving instructions at a computer</a:t>
            </a:r>
            <a:r>
              <a:rPr lang="en-US" sz="2000" dirty="0"/>
              <a:t>, and in general why the “Driving Instructor” analogy works well – but only up to a point!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33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Tania\AppData\Local\Microsoft\Windows\Temporary Internet Files\Content.IE5\DOOWECFZ\MP90044911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9" y="1934814"/>
            <a:ext cx="4139315" cy="43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439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have we achieved?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79512" y="1340768"/>
            <a:ext cx="5184576" cy="1640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0AD00"/>
              </a:buClr>
            </a:pPr>
            <a:r>
              <a:rPr lang="en-US" sz="2400" dirty="0">
                <a:solidFill>
                  <a:prstClr val="black"/>
                </a:solidFill>
              </a:rPr>
              <a:t>Discuss what has been achieved by this training course and future expectations -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3074" name="Picture 2" descr="C:\Users\Tania\AppData\Local\Microsoft\Windows\Temporary Internet Files\Content.IE5\2J1TH0YO\MP90043315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92997"/>
            <a:ext cx="27363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nia\AppData\Local\Microsoft\Windows\Temporary Internet Files\Content.IE5\K4Z4C1JT\MP90038775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76" y="3393866"/>
            <a:ext cx="2668057" cy="1903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5496" y="1147192"/>
            <a:ext cx="8856984" cy="47300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/>
              </a:buClr>
            </a:pPr>
            <a:r>
              <a:rPr lang="en-US" b="1" dirty="0">
                <a:solidFill>
                  <a:schemeClr val="accent6"/>
                </a:solidFill>
              </a:rPr>
              <a:t>Take the 30 minute Test and mark it together. </a:t>
            </a:r>
          </a:p>
          <a:p>
            <a:pPr lvl="2"/>
            <a:r>
              <a:rPr lang="en-US" dirty="0"/>
              <a:t>Break for coffee and – assuming successful results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</a:t>
            </a:r>
            <a:r>
              <a:rPr lang="en-US" dirty="0"/>
              <a:t>, agree dates for Monthly Review Meetings </a:t>
            </a:r>
          </a:p>
          <a:p>
            <a:pPr lvl="1">
              <a:buClr>
                <a:schemeClr val="accent6"/>
              </a:buClr>
            </a:pPr>
            <a:r>
              <a:rPr lang="en-US" b="1" dirty="0">
                <a:solidFill>
                  <a:schemeClr val="accent6"/>
                </a:solidFill>
              </a:rPr>
              <a:t>Go to Computer Sharing Centre to undergo formal </a:t>
            </a:r>
            <a:r>
              <a:rPr lang="en-US" b="1" dirty="0" smtClean="0">
                <a:solidFill>
                  <a:schemeClr val="accent6"/>
                </a:solidFill>
              </a:rPr>
              <a:t/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membership </a:t>
            </a:r>
            <a:r>
              <a:rPr lang="en-US" b="1" dirty="0">
                <a:solidFill>
                  <a:schemeClr val="accent6"/>
                </a:solidFill>
              </a:rPr>
              <a:t>Induction with tour. </a:t>
            </a:r>
          </a:p>
          <a:p>
            <a:pPr lvl="1">
              <a:buClr>
                <a:schemeClr val="accent6"/>
              </a:buClr>
            </a:pPr>
            <a:r>
              <a:rPr lang="en-US" b="1" dirty="0">
                <a:solidFill>
                  <a:schemeClr val="accent6"/>
                </a:solidFill>
              </a:rPr>
              <a:t>Return to meeting room for a presentation on: </a:t>
            </a:r>
          </a:p>
          <a:p>
            <a:pPr lvl="2"/>
            <a:r>
              <a:rPr lang="en-US" dirty="0"/>
              <a:t>“Membership and Lesson </a:t>
            </a:r>
            <a:r>
              <a:rPr lang="en-US" dirty="0" err="1"/>
              <a:t>Organisation</a:t>
            </a:r>
            <a:r>
              <a:rPr lang="en-US" dirty="0"/>
              <a:t> in a Computer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Sharing </a:t>
            </a:r>
            <a:r>
              <a:rPr lang="en-US" dirty="0"/>
              <a:t>Centre - how it works”</a:t>
            </a:r>
          </a:p>
          <a:p>
            <a:pPr lvl="2"/>
            <a:r>
              <a:rPr lang="en-US" dirty="0"/>
              <a:t>Giving a lesson in a Computer Sharing Centre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discussion </a:t>
            </a:r>
            <a:r>
              <a:rPr lang="en-US" dirty="0"/>
              <a:t>and guides to take away and learn</a:t>
            </a:r>
          </a:p>
          <a:p>
            <a:pPr lvl="1">
              <a:buClr>
                <a:schemeClr val="accent6"/>
              </a:buClr>
            </a:pPr>
            <a:r>
              <a:rPr lang="en-US" b="1" dirty="0">
                <a:solidFill>
                  <a:schemeClr val="accent6"/>
                </a:solidFill>
              </a:rPr>
              <a:t>Briefly discuss what has been achieved by this training course </a:t>
            </a:r>
            <a:r>
              <a:rPr lang="en-US" dirty="0"/>
              <a:t>and future expectations – </a:t>
            </a:r>
            <a:r>
              <a:rPr lang="en-US" sz="1600" dirty="0"/>
              <a:t>Cherith to attend Instructor’s first lesson sessions this week</a:t>
            </a:r>
          </a:p>
          <a:p>
            <a:pPr lvl="2"/>
            <a:r>
              <a:rPr lang="en-US" dirty="0"/>
              <a:t>N.B. Paperwork to be completed and signed by Trainee Instructors and Manager prior to lesson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57562"/>
            <a:ext cx="2158568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5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Three main training sessions – then what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12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one </a:t>
            </a:r>
            <a:r>
              <a:rPr lang="en-US" sz="2300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first week’s date here</a:t>
            </a:r>
            <a:r>
              <a:rPr lang="en-US" sz="2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What to expect, the Guides site, useful vocabulary with 12 A3 Poster Guides given out, Google search tips (A4 guide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aid learning, Keyboard Navigation </a:t>
            </a:r>
            <a:r>
              <a:rPr lang="en-US" sz="21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(arrange to observe lessons from 11.20 to 12.30)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two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second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Managing removable storage (digital camera memory cards and memory sticks), </a:t>
            </a:r>
            <a:r>
              <a:rPr lang="en-US" sz="21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organising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folders and files – with guide, revision of week one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three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third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Take a 30 minute test to be marked immediately.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successful: Receive membership Induction including a tour of the Centre </a:t>
            </a:r>
            <a:endParaRPr lang="en-US" sz="21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 – Lesson Processes. Receive an overview of </a:t>
            </a: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processes involved in the term of lessons (with two Instructor Guides) – ready to start immediately - with supervision!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Book dates for Monthly Review meetings and Presentations </a:t>
            </a: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Monthly Review meetings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Receive a “Monthly report” - a summary of lesson sessions carried out so you can: easily calculate your invoice, enjoy the chance to work together give and receive training and generally catch up with each other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Introduction: Where are we now?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</a:t>
            </a:fld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0"/>
            <a:ext cx="8568953" cy="4968552"/>
          </a:xfrm>
        </p:spPr>
        <p:txBody>
          <a:bodyPr>
            <a:normAutofit fontScale="70000" lnSpcReduction="20000"/>
          </a:bodyPr>
          <a:lstStyle/>
          <a:p>
            <a:pPr marL="274320" lvl="0" indent="-274320">
              <a:spcBef>
                <a:spcPts val="600"/>
              </a:spcBef>
              <a:spcAft>
                <a:spcPts val="3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Monday </a:t>
            </a:r>
            <a:r>
              <a:rPr lang="en-US" sz="26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date here</a:t>
            </a:r>
            <a:r>
              <a:rPr lang="en-US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(1pm to 3pm)</a:t>
            </a:r>
          </a:p>
          <a:p>
            <a:pPr marL="0" lvl="0" indent="0">
              <a:spcBef>
                <a:spcPts val="600"/>
              </a:spcBef>
              <a:spcAft>
                <a:spcPts val="300"/>
              </a:spcAft>
              <a:buClr>
                <a:srgbClr val="F0AD00"/>
              </a:buClr>
              <a:buSzPct val="76000"/>
              <a:buNone/>
            </a:pPr>
            <a:endParaRPr lang="en-US" sz="1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Welcome back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Introduction: Where are we now – almost ready?</a:t>
            </a:r>
          </a:p>
          <a:p>
            <a:pPr marL="548640" lvl="1" indent="-274320">
              <a:spcBef>
                <a:spcPts val="5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Summary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work done last week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(10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48640" lvl="1" indent="-274320">
              <a:spcBef>
                <a:spcPts val="5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30 minute “Trainee Instructor” test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(40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22960" lvl="2">
              <a:spcBef>
                <a:spcPts val="500"/>
              </a:spcBef>
              <a:spcAft>
                <a:spcPts val="3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Take the Test. Mark each others. 90% pass mark (if below the test can be re-taken)</a:t>
            </a:r>
          </a:p>
          <a:p>
            <a:pPr marL="868680" lvl="3" indent="0">
              <a:spcBef>
                <a:spcPts val="400"/>
              </a:spcBef>
              <a:spcAft>
                <a:spcPts val="300"/>
              </a:spcAft>
              <a:buClr>
                <a:schemeClr val="bg1">
                  <a:lumMod val="65000"/>
                </a:schemeClr>
              </a:buClr>
              <a:buSzPct val="70000"/>
              <a:buNone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 minute break for coffee and – assuming successful results in test, agree dates for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Monthly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Review Meetings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</a:p>
          <a:p>
            <a:pPr marL="822960" lvl="2">
              <a:spcBef>
                <a:spcPts val="500"/>
              </a:spcBef>
              <a:spcAft>
                <a:spcPts val="3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 to Computer Sharing Centre to undergo formal membership Induction with tour (30 minutes). </a:t>
            </a:r>
          </a:p>
          <a:p>
            <a:pPr marL="548640" lvl="1" indent="-274320">
              <a:spcBef>
                <a:spcPts val="5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Return to meeting room for</a:t>
            </a:r>
          </a:p>
          <a:p>
            <a:pPr marL="822960" lvl="2">
              <a:spcBef>
                <a:spcPts val="500"/>
              </a:spcBef>
              <a:spcAft>
                <a:spcPts val="3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‘Membership and Lesson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Organisation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 a Computer Sharing Centre’ – presentation on how it all works  (15 minutes)</a:t>
            </a:r>
          </a:p>
          <a:p>
            <a:pPr marL="822960" lvl="2">
              <a:spcBef>
                <a:spcPts val="500"/>
              </a:spcBef>
              <a:spcAft>
                <a:spcPts val="3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Giving a lesson in a Computer Sharing Centre – discussion and guides to take away </a:t>
            </a:r>
          </a:p>
          <a:p>
            <a:pPr marL="274320" lvl="0" indent="-274320">
              <a:spcBef>
                <a:spcPts val="600"/>
              </a:spcBef>
              <a:spcAft>
                <a:spcPts val="3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Briefly discuss what has been achieved by this training course and future expectations </a:t>
            </a:r>
            <a:r>
              <a:rPr lang="en-US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Cherith to attend Instructor’s first lesson sessions this week</a:t>
            </a:r>
          </a:p>
          <a:p>
            <a:pPr marL="822960" lvl="2">
              <a:spcBef>
                <a:spcPts val="500"/>
              </a:spcBef>
              <a:spcAft>
                <a:spcPts val="3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N.B. Paperwork to be completed and signed by Trainee Instructors and Manager prior to lesson session</a:t>
            </a:r>
          </a:p>
          <a:p>
            <a:pPr marL="594360" lvl="2" indent="0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None/>
            </a:pPr>
            <a:endParaRPr lang="en-US" sz="17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Agenda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3078" name="Picture 6" descr="C:\Users\Tania\AppData\Local\Microsoft\Windows\Temporary Internet Files\Content.IE5\K4Z4C1JT\MC900231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627619" cy="1156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2" descr="C:\Users\Administrator Mum\AppData\Local\Microsoft\Windows\Temporary Internet Files\Content.IE5\UZX6QMZA\MP9004491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573551"/>
            <a:ext cx="648072" cy="737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4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 from last week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5496" y="1147192"/>
            <a:ext cx="8856984" cy="458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600" b="1" dirty="0">
                <a:solidFill>
                  <a:schemeClr val="accent6"/>
                </a:solidFill>
              </a:rPr>
              <a:t>Blank Poster Guides </a:t>
            </a:r>
            <a:r>
              <a:rPr lang="en-US" sz="2600" dirty="0"/>
              <a:t>given out and discussed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600" b="1" dirty="0">
                <a:solidFill>
                  <a:schemeClr val="accent6"/>
                </a:solidFill>
              </a:rPr>
              <a:t>Managing removable storage </a:t>
            </a:r>
            <a:r>
              <a:rPr lang="en-US" sz="2600" dirty="0"/>
              <a:t>(memory cards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from </a:t>
            </a:r>
            <a:r>
              <a:rPr lang="en-US" sz="2600" dirty="0"/>
              <a:t>digital camera and memory sticks) – 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US" sz="2200" dirty="0"/>
              <a:t>demonstrated connecting a memory card and memory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stick </a:t>
            </a:r>
            <a:r>
              <a:rPr lang="en-US" sz="2200" dirty="0"/>
              <a:t>to the laptop then viewing the drives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“</a:t>
            </a:r>
            <a:r>
              <a:rPr lang="en-US" sz="2200" dirty="0"/>
              <a:t>Computer” – under Devices with Removable Storage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600" b="1" dirty="0">
                <a:solidFill>
                  <a:schemeClr val="accent6"/>
                </a:solidFill>
              </a:rPr>
              <a:t>File and Folder management </a:t>
            </a:r>
            <a:r>
              <a:rPr lang="en-US" sz="2600" dirty="0"/>
              <a:t>– 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en-US" sz="2200" dirty="0"/>
              <a:t>gave out notes and created and named new folders and copied, cut and pasted files into folder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600" b="1" dirty="0">
                <a:solidFill>
                  <a:schemeClr val="accent6"/>
                </a:solidFill>
              </a:rPr>
              <a:t>Moved to Computer Sharing Centre and went over “My Computer” with memory sticks and digital camera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200" dirty="0"/>
              <a:t>Attended and supported the “Be </a:t>
            </a:r>
            <a:r>
              <a:rPr lang="en-US" sz="2200" dirty="0" err="1"/>
              <a:t>Organised</a:t>
            </a:r>
            <a:r>
              <a:rPr lang="en-US" sz="2200" dirty="0"/>
              <a:t>” presentation on 21 September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</a:pPr>
            <a:r>
              <a:rPr lang="en-US" sz="2200" dirty="0"/>
              <a:t>Observed two lessons and completed the “Lesson Session Summary” online form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AD00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27188"/>
            <a:ext cx="2088232" cy="2169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8186" y="4520527"/>
            <a:ext cx="6310038" cy="1140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3072" y="1358787"/>
            <a:ext cx="6325152" cy="1140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3072" y="2936350"/>
            <a:ext cx="6613184" cy="1140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Take the test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Tania\AppData\Local\Microsoft\Windows\Temporary Internet Files\Content.IE5\V48HMQJ8\MP9004022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17" y="1027930"/>
            <a:ext cx="1728192" cy="2594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496944" cy="492669"/>
          </a:xfrm>
        </p:spPr>
        <p:txBody>
          <a:bodyPr>
            <a:noAutofit/>
          </a:bodyPr>
          <a:lstStyle/>
          <a:p>
            <a:pPr marL="548640" lvl="1" indent="-274320">
              <a:spcBef>
                <a:spcPts val="500"/>
              </a:spcBef>
              <a:buClr>
                <a:schemeClr val="accent6"/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30 minute “Trainee Instructor” test</a:t>
            </a:r>
          </a:p>
        </p:txBody>
      </p:sp>
      <p:pic>
        <p:nvPicPr>
          <p:cNvPr id="9" name="Picture 2" descr="C:\Users\Administrator Mum\AppData\Local\Microsoft\Windows\Temporary Internet Files\Content.IE5\DZS6KYHB\MC9002316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57562"/>
            <a:ext cx="2340413" cy="166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2618" y="3224363"/>
            <a:ext cx="8496944" cy="49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274320">
              <a:spcBef>
                <a:spcPts val="500"/>
              </a:spcBef>
              <a:buClr>
                <a:schemeClr val="accent6"/>
              </a:buClr>
              <a:buSzPct val="76000"/>
              <a:buFont typeface="Wingdings 3"/>
              <a:buChar char=""/>
            </a:pP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Mark the test. Success?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4664523"/>
            <a:ext cx="8496944" cy="49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274320">
              <a:spcBef>
                <a:spcPts val="500"/>
              </a:spcBef>
              <a:buClr>
                <a:schemeClr val="accent6"/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Newly qualified ‘Trainee Instructors’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receive</a:t>
            </a:r>
            <a:b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their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Induction and membership cards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972">
            <a:off x="6443797" y="3787156"/>
            <a:ext cx="2229648" cy="1690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Take a break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istrator Mum\AppData\Local\Microsoft\Windows\Temporary Internet Files\Content.IE5\UZX6QMZA\MP9004491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177203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2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we do!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23528" y="1356189"/>
            <a:ext cx="4392488" cy="530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sz="2400" b="1" dirty="0" smtClean="0">
                <a:solidFill>
                  <a:schemeClr val="accent6"/>
                </a:solidFill>
              </a:rPr>
              <a:t>‘Membership and Lesson </a:t>
            </a:r>
            <a:r>
              <a:rPr lang="en-US" sz="2400" b="1" dirty="0" err="1" smtClean="0">
                <a:solidFill>
                  <a:schemeClr val="accent6"/>
                </a:solidFill>
              </a:rPr>
              <a:t>Organisation</a:t>
            </a:r>
            <a:r>
              <a:rPr lang="en-US" sz="2400" b="1" dirty="0" smtClean="0">
                <a:solidFill>
                  <a:schemeClr val="accent6"/>
                </a:solidFill>
              </a:rPr>
              <a:t> in a Computer Sharing Centre’ </a:t>
            </a:r>
            <a:r>
              <a:rPr lang="en-US" sz="2400" dirty="0" smtClean="0"/>
              <a:t>presentation – what we do:</a:t>
            </a:r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57561"/>
            <a:ext cx="3672408" cy="3132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2"/>
          <p:cNvSpPr txBox="1">
            <a:spLocks/>
          </p:cNvSpPr>
          <p:nvPr/>
        </p:nvSpPr>
        <p:spPr>
          <a:xfrm>
            <a:off x="4572000" y="4301359"/>
            <a:ext cx="4392488" cy="530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 smtClean="0"/>
              <a:t>Computer Sharing Centre </a:t>
            </a:r>
            <a:br>
              <a:rPr lang="en-US" sz="2000" b="1" dirty="0" smtClean="0"/>
            </a:br>
            <a:r>
              <a:rPr lang="en-US" sz="2000" b="1" dirty="0" smtClean="0"/>
              <a:t>Membership Process</a:t>
            </a:r>
          </a:p>
          <a:p>
            <a:pPr lvl="1"/>
            <a:r>
              <a:rPr lang="en-US" sz="2000" b="1" dirty="0" smtClean="0"/>
              <a:t>12 Week Term of Lessons Chart</a:t>
            </a:r>
          </a:p>
          <a:p>
            <a:pPr lvl="1"/>
            <a:endParaRPr lang="en-US" dirty="0" smtClean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" y="3212975"/>
            <a:ext cx="3348373" cy="2606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31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8064" y="5733256"/>
            <a:ext cx="3960440" cy="5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88569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/>
              <a:t>Computer Sharing Centre Membership Process</a:t>
            </a:r>
            <a:endParaRPr lang="en-GB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2" y="1090365"/>
            <a:ext cx="7640339" cy="51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8064" y="5733256"/>
            <a:ext cx="3960440" cy="5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88569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/>
              <a:t>12 Week Term of Lessons Chart</a:t>
            </a:r>
            <a:endParaRPr lang="en-GB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9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3" y="1126478"/>
            <a:ext cx="7240569" cy="511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299</Words>
  <Application>Microsoft Office PowerPoint</Application>
  <PresentationFormat>On-screen Show (4:3)</PresentationFormat>
  <Paragraphs>83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Computer Sharing Centre  Third Instructor Training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Banking 2010 – focusing on Online Banking</dc:title>
  <dc:creator>Liquid Jigsaw</dc:creator>
  <cp:lastModifiedBy>Tania</cp:lastModifiedBy>
  <cp:revision>48</cp:revision>
  <dcterms:created xsi:type="dcterms:W3CDTF">2010-09-27T11:17:28Z</dcterms:created>
  <dcterms:modified xsi:type="dcterms:W3CDTF">2011-10-26T13:01:40Z</dcterms:modified>
</cp:coreProperties>
</file>